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6858000" cx="9144000"/>
  <p:notesSz cx="6794500" cy="9931400"/>
  <p:embeddedFontLst>
    <p:embeddedFont>
      <p:font typeface="Constantia"/>
      <p:regular r:id="rId49"/>
      <p:bold r:id="rId50"/>
      <p:italic r:id="rId51"/>
      <p:boldItalic r:id="rId52"/>
    </p:embeddedFont>
    <p:embeddedFont>
      <p:font typeface="Arvo"/>
      <p:regular r:id="rId53"/>
      <p:bold r:id="rId54"/>
      <p:italic r:id="rId55"/>
      <p:boldItalic r:id="rId56"/>
    </p:embeddedFont>
    <p:embeddedFont>
      <p:font typeface="Gill Sans"/>
      <p:regular r:id="rId57"/>
      <p:bold r:id="rId58"/>
    </p:embeddedFont>
    <p:embeddedFont>
      <p:font typeface="Open Sans Light"/>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2160">
          <p15:clr>
            <a:srgbClr val="A4A3A4"/>
          </p15:clr>
        </p15:guide>
      </p15:sldGuideLst>
    </p:ext>
    <p:ext uri="GoogleSlidesCustomDataVersion2">
      <go:slidesCustomData xmlns:go="http://customooxmlschemas.google.com/" r:id="rId63" roundtripDataSignature="AMtx7mhml23P8496IfwjnSS/IaEbsa8a7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181B5C9-A90A-472F-8ADB-5647B30AC73C}">
  <a:tblStyle styleId="{0181B5C9-A90A-472F-8ADB-5647B30AC73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160" orient="horz"/>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42" Type="http://schemas.openxmlformats.org/officeDocument/2006/relationships/slide" Target="slides/slide36.xml"/><Relationship Id="rId47" Type="http://schemas.openxmlformats.org/officeDocument/2006/relationships/slide" Target="slides/slide41.xml"/><Relationship Id="rId34" Type="http://schemas.openxmlformats.org/officeDocument/2006/relationships/slide" Target="slides/slide28.xml"/><Relationship Id="rId63" Type="http://customschemas.google.com/relationships/presentationmetadata" Target="metadata"/><Relationship Id="rId21" Type="http://schemas.openxmlformats.org/officeDocument/2006/relationships/slide" Target="slides/slide15.xml"/><Relationship Id="rId50" Type="http://schemas.openxmlformats.org/officeDocument/2006/relationships/font" Target="fonts/Constantia-bold.fntdata"/><Relationship Id="rId55" Type="http://schemas.openxmlformats.org/officeDocument/2006/relationships/font" Target="fonts/Arvo-italic.fntdata"/><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slide" Target="slides/slide34.xml"/><Relationship Id="rId45" Type="http://schemas.openxmlformats.org/officeDocument/2006/relationships/slide" Target="slides/slide39.xml"/><Relationship Id="rId32" Type="http://schemas.openxmlformats.org/officeDocument/2006/relationships/slide" Target="slides/slide26.xml"/><Relationship Id="rId37" Type="http://schemas.openxmlformats.org/officeDocument/2006/relationships/slide" Target="slides/slide31.xml"/><Relationship Id="rId24" Type="http://schemas.openxmlformats.org/officeDocument/2006/relationships/slide" Target="slides/slide18.xml"/><Relationship Id="rId53" Type="http://schemas.openxmlformats.org/officeDocument/2006/relationships/font" Target="fonts/Arvo-regular.fntdata"/><Relationship Id="rId11" Type="http://schemas.openxmlformats.org/officeDocument/2006/relationships/slide" Target="slides/slide5.xml"/><Relationship Id="rId58" Type="http://schemas.openxmlformats.org/officeDocument/2006/relationships/font" Target="fonts/GillSans-bold.fntdata"/><Relationship Id="rId66" Type="http://schemas.openxmlformats.org/officeDocument/2006/relationships/customXml" Target="../customXml/item3.xml"/><Relationship Id="rId5" Type="http://schemas.openxmlformats.org/officeDocument/2006/relationships/slideMaster" Target="slideMasters/slideMaster1.xml"/><Relationship Id="rId61" Type="http://schemas.openxmlformats.org/officeDocument/2006/relationships/font" Target="fonts/OpenSansLight-italic.fntdata"/><Relationship Id="rId19" Type="http://schemas.openxmlformats.org/officeDocument/2006/relationships/slide" Target="slides/slide13.xml"/><Relationship Id="rId43" Type="http://schemas.openxmlformats.org/officeDocument/2006/relationships/slide" Target="slides/slide37.xml"/><Relationship Id="rId48" Type="http://schemas.openxmlformats.org/officeDocument/2006/relationships/slide" Target="slides/slide42.xml"/><Relationship Id="rId30" Type="http://schemas.openxmlformats.org/officeDocument/2006/relationships/slide" Target="slides/slide24.xml"/><Relationship Id="rId35" Type="http://schemas.openxmlformats.org/officeDocument/2006/relationships/slide" Target="slides/slide29.xml"/><Relationship Id="rId22" Type="http://schemas.openxmlformats.org/officeDocument/2006/relationships/slide" Target="slides/slide16.xml"/><Relationship Id="rId27" Type="http://schemas.openxmlformats.org/officeDocument/2006/relationships/slide" Target="slides/slide21.xml"/><Relationship Id="rId56" Type="http://schemas.openxmlformats.org/officeDocument/2006/relationships/font" Target="fonts/Arvo-boldItalic.fntdata"/><Relationship Id="rId14" Type="http://schemas.openxmlformats.org/officeDocument/2006/relationships/slide" Target="slides/slide8.xml"/><Relationship Id="rId64" Type="http://schemas.openxmlformats.org/officeDocument/2006/relationships/customXml" Target="../customXml/item1.xml"/><Relationship Id="rId8" Type="http://schemas.openxmlformats.org/officeDocument/2006/relationships/slide" Target="slides/slide2.xml"/><Relationship Id="rId51" Type="http://schemas.openxmlformats.org/officeDocument/2006/relationships/font" Target="fonts/Constantia-italic.fntdata"/><Relationship Id="rId3" Type="http://schemas.openxmlformats.org/officeDocument/2006/relationships/presProps" Target="presProps.xml"/><Relationship Id="rId46" Type="http://schemas.openxmlformats.org/officeDocument/2006/relationships/slide" Target="slides/slide40.xml"/><Relationship Id="rId33" Type="http://schemas.openxmlformats.org/officeDocument/2006/relationships/slide" Target="slides/slide27.xml"/><Relationship Id="rId38" Type="http://schemas.openxmlformats.org/officeDocument/2006/relationships/slide" Target="slides/slide32.xml"/><Relationship Id="rId25" Type="http://schemas.openxmlformats.org/officeDocument/2006/relationships/slide" Target="slides/slide19.xml"/><Relationship Id="rId12" Type="http://schemas.openxmlformats.org/officeDocument/2006/relationships/slide" Target="slides/slide6.xml"/><Relationship Id="rId59" Type="http://schemas.openxmlformats.org/officeDocument/2006/relationships/font" Target="fonts/OpenSansLight-regular.fntdata"/><Relationship Id="rId17" Type="http://schemas.openxmlformats.org/officeDocument/2006/relationships/slide" Target="slides/slide11.xml"/><Relationship Id="rId41" Type="http://schemas.openxmlformats.org/officeDocument/2006/relationships/slide" Target="slides/slide35.xml"/><Relationship Id="rId62" Type="http://schemas.openxmlformats.org/officeDocument/2006/relationships/font" Target="fonts/OpenSansLight-boldItalic.fntdata"/><Relationship Id="rId20" Type="http://schemas.openxmlformats.org/officeDocument/2006/relationships/slide" Target="slides/slide14.xml"/><Relationship Id="rId54" Type="http://schemas.openxmlformats.org/officeDocument/2006/relationships/font" Target="fonts/Arvo-bold.fntdata"/><Relationship Id="rId1" Type="http://schemas.openxmlformats.org/officeDocument/2006/relationships/theme" Target="theme/theme1.xml"/><Relationship Id="rId6" Type="http://schemas.openxmlformats.org/officeDocument/2006/relationships/notesMaster" Target="notesMasters/notesMaster1.xml"/><Relationship Id="rId49" Type="http://schemas.openxmlformats.org/officeDocument/2006/relationships/font" Target="fonts/Constantia-regular.fntdata"/><Relationship Id="rId36" Type="http://schemas.openxmlformats.org/officeDocument/2006/relationships/slide" Target="slides/slide30.xml"/><Relationship Id="rId23" Type="http://schemas.openxmlformats.org/officeDocument/2006/relationships/slide" Target="slides/slide17.xml"/><Relationship Id="rId28" Type="http://schemas.openxmlformats.org/officeDocument/2006/relationships/slide" Target="slides/slide22.xml"/><Relationship Id="rId57" Type="http://schemas.openxmlformats.org/officeDocument/2006/relationships/font" Target="fonts/GillSans-regular.fntdata"/><Relationship Id="rId15" Type="http://schemas.openxmlformats.org/officeDocument/2006/relationships/slide" Target="slides/slide9.xml"/><Relationship Id="rId44" Type="http://schemas.openxmlformats.org/officeDocument/2006/relationships/slide" Target="slides/slide38.xml"/><Relationship Id="rId31" Type="http://schemas.openxmlformats.org/officeDocument/2006/relationships/slide" Target="slides/slide25.xml"/><Relationship Id="rId60" Type="http://schemas.openxmlformats.org/officeDocument/2006/relationships/font" Target="fonts/OpenSansLight-bold.fntdata"/><Relationship Id="rId52" Type="http://schemas.openxmlformats.org/officeDocument/2006/relationships/font" Target="fonts/Constantia-boldItalic.fntdata"/><Relationship Id="rId10" Type="http://schemas.openxmlformats.org/officeDocument/2006/relationships/slide" Target="slides/slide4.xml"/><Relationship Id="rId65" Type="http://schemas.openxmlformats.org/officeDocument/2006/relationships/customXml" Target="../customXml/item2.xml"/><Relationship Id="rId4" Type="http://schemas.openxmlformats.org/officeDocument/2006/relationships/tableStyles" Target="tableStyles.xml"/><Relationship Id="rId9" Type="http://schemas.openxmlformats.org/officeDocument/2006/relationships/slide" Target="slides/slide3.xml"/><Relationship Id="rId39" Type="http://schemas.openxmlformats.org/officeDocument/2006/relationships/slide" Target="slides/slide33.xml"/><Relationship Id="rId13" Type="http://schemas.openxmlformats.org/officeDocument/2006/relationships/slide" Target="slides/slide7.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0"/>
            <a:ext cx="2944813" cy="4984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48101" y="0"/>
            <a:ext cx="2944813" cy="49847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9432925"/>
            <a:ext cx="2944813" cy="49847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onsmokersrights.org/sites/default/files/2018-06/modelordinance.pdf" TargetMode="External"/><Relationship Id="rId3" Type="http://schemas.openxmlformats.org/officeDocument/2006/relationships/hyperlink" Target="https://nonsmokersrights.org/sites/default/files/2018-03/dealbreakers.pdf"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1: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0: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0:notes"/>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Polls can be expensive, but small-scale surveys can be just as effective</a:t>
            </a:r>
            <a:endParaRPr/>
          </a:p>
          <a:p>
            <a:pPr indent="0" lvl="0" marL="0" rtl="0" algn="l">
              <a:spcBef>
                <a:spcPts val="0"/>
              </a:spcBef>
              <a:spcAft>
                <a:spcPts val="0"/>
              </a:spcAft>
              <a:buNone/>
            </a:pPr>
            <a:r>
              <a:t/>
            </a:r>
            <a:endParaRPr/>
          </a:p>
        </p:txBody>
      </p:sp>
      <p:sp>
        <p:nvSpPr>
          <p:cNvPr id="238" name="Google Shape;238;p10:notes"/>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1: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1: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2: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2: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3: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3: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4: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4: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5: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5: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6: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16: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7: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7: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8: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8:notes"/>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Your outreach efforts will help you find advocates…</a:t>
            </a:r>
            <a:endParaRPr/>
          </a:p>
        </p:txBody>
      </p:sp>
      <p:sp>
        <p:nvSpPr>
          <p:cNvPr id="325" name="Google Shape;325;p18:notes"/>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9:notes"/>
          <p:cNvSpPr/>
          <p:nvPr>
            <p:ph idx="2" type="sldImg"/>
          </p:nvPr>
        </p:nvSpPr>
        <p:spPr>
          <a:xfrm>
            <a:off x="1373188" y="1144588"/>
            <a:ext cx="4113212"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9:notes"/>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19:notes"/>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2:notes"/>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toughest part of a smokefree campaign is figuring out where to start…</a:t>
            </a:r>
            <a:endParaRPr/>
          </a:p>
        </p:txBody>
      </p:sp>
      <p:sp>
        <p:nvSpPr>
          <p:cNvPr id="107" name="Google Shape;107;p2:notes"/>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0: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20: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1: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1:notes"/>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cap="none" strike="noStrike">
                <a:solidFill>
                  <a:schemeClr val="dk1"/>
                </a:solidFill>
                <a:latin typeface="Calibri"/>
                <a:ea typeface="Calibri"/>
                <a:cs typeface="Calibri"/>
                <a:sym typeface="Calibri"/>
              </a:rPr>
              <a:t>MESSAGING WORKSHEET</a:t>
            </a:r>
            <a:endParaRPr b="0"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Use the spreadsheet below to identify targets (potential partners, stakeholders, decision makers, etc) and strategies for reaching each group.  Keep in mind that different targets may require different messages/messengers.  See next page  for a SAMPLE completed worksheet.</a:t>
            </a:r>
            <a:endParaRPr b="0" i="0" sz="1200" u="none" cap="none" strike="noStrike">
              <a:solidFill>
                <a:schemeClr val="dk1"/>
              </a:solidFill>
            </a:endParaRPr>
          </a:p>
          <a:p>
            <a:pPr indent="0" lvl="0" marL="0" marR="0" rtl="0" algn="l">
              <a:lnSpc>
                <a:spcPct val="100000"/>
              </a:lnSpc>
              <a:spcBef>
                <a:spcPts val="0"/>
              </a:spcBef>
              <a:spcAft>
                <a:spcPts val="0"/>
              </a:spcAft>
              <a:buClr>
                <a:srgbClr val="BFBFBF"/>
              </a:buClr>
              <a:buSzPts val="1200"/>
              <a:buFont typeface="Calibri"/>
              <a:buNone/>
            </a:pPr>
            <a:br>
              <a:rPr b="0" i="0" lang="en-US" sz="1200" u="none" cap="none" strike="noStrike">
                <a:solidFill>
                  <a:srgbClr val="BFBFBF"/>
                </a:solidFill>
                <a:latin typeface="Calibri"/>
                <a:ea typeface="Calibri"/>
                <a:cs typeface="Calibri"/>
                <a:sym typeface="Calibri"/>
              </a:rPr>
            </a:br>
            <a:endParaRPr b="0" i="0" sz="1200" u="none" cap="none" strike="noStrike">
              <a:solidFill>
                <a:schemeClr val="dk1"/>
              </a:solidFill>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
        <p:nvSpPr>
          <p:cNvPr id="357" name="Google Shape;357;p21:notes"/>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2: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22: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3: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3:notes"/>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Ideally, you want to build a network of powerful and passionate voices that represent your community and can influence decision makers.</a:t>
            </a:r>
            <a:endParaRPr/>
          </a:p>
        </p:txBody>
      </p:sp>
      <p:sp>
        <p:nvSpPr>
          <p:cNvPr id="373" name="Google Shape;373;p23:notes"/>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4: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24: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27" name="Google Shape;427;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6:notes"/>
          <p:cNvSpPr/>
          <p:nvPr>
            <p:ph idx="2" type="sldImg"/>
          </p:nvPr>
        </p:nvSpPr>
        <p:spPr>
          <a:xfrm>
            <a:off x="1257300" y="719138"/>
            <a:ext cx="48006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26:notes"/>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Deacon John pic and Let’s Be Totally Clear Campaign goes back to 2009-2010</a:t>
            </a:r>
            <a:endParaRPr/>
          </a:p>
        </p:txBody>
      </p:sp>
      <p:sp>
        <p:nvSpPr>
          <p:cNvPr id="439" name="Google Shape;439;p26:notes"/>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27: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27: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8: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28: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9: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29: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0: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30: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1: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31: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2: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32: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3: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33: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34: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34: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5: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35: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36: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36: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37: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37: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8: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38: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39: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39:notes"/>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Nothing is more important than educating about the problem. Once people understand there is a problem, they are more like to accept, and even advocate for, change.</a:t>
            </a:r>
            <a:endParaRPr/>
          </a:p>
        </p:txBody>
      </p:sp>
      <p:sp>
        <p:nvSpPr>
          <p:cNvPr id="594" name="Google Shape;594;p39:notes"/>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4:notes"/>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200" u="none" cap="none" strike="noStrike">
                <a:solidFill>
                  <a:schemeClr val="dk1"/>
                </a:solidFill>
                <a:latin typeface="Calibri"/>
                <a:ea typeface="Calibri"/>
                <a:cs typeface="Calibri"/>
                <a:sym typeface="Calibri"/>
              </a:rPr>
              <a:t>STARTING STEPS</a:t>
            </a:r>
            <a:endParaRPr/>
          </a:p>
          <a:p>
            <a:pPr indent="0" lvl="0" marL="0" rtl="0" algn="l">
              <a:spcBef>
                <a:spcPts val="0"/>
              </a:spcBef>
              <a:spcAft>
                <a:spcPts val="0"/>
              </a:spcAft>
              <a:buNone/>
            </a:pPr>
            <a:r>
              <a:rPr b="1" i="0" lang="en-US" sz="1200" u="none" cap="none" strike="noStrike">
                <a:solidFill>
                  <a:schemeClr val="dk1"/>
                </a:solidFill>
                <a:latin typeface="Calibri"/>
                <a:ea typeface="Calibri"/>
                <a:cs typeface="Calibri"/>
                <a:sym typeface="Calibri"/>
              </a:rPr>
              <a:t>1 - ASSESS CURRENT LAWS</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Find out what the current smokefree law is in your community. In some instances, there may be no laws whatsoever relating to smoking control, in which case you will be starting with a clean slate.</a:t>
            </a:r>
            <a:endParaRPr/>
          </a:p>
          <a:p>
            <a:pPr indent="0" lvl="0" marL="0" rtl="0" algn="l">
              <a:spcBef>
                <a:spcPts val="0"/>
              </a:spcBef>
              <a:spcAft>
                <a:spcPts val="0"/>
              </a:spcAft>
              <a:buNone/>
            </a:pPr>
            <a:r>
              <a:rPr b="1" i="0" lang="en-US" sz="1200" u="none" cap="none" strike="noStrike">
                <a:solidFill>
                  <a:schemeClr val="dk1"/>
                </a:solidFill>
                <a:latin typeface="Calibri"/>
                <a:ea typeface="Calibri"/>
                <a:cs typeface="Calibri"/>
                <a:sym typeface="Calibri"/>
              </a:rPr>
              <a:t>2 - FORM A COALITION</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Strong coalitions accurately reflect your community. They are broad and inclusive, with meaningful representation of the people and organizations most affected by secondhand smoke in workplaces, multi-unit housing, and public venues.</a:t>
            </a:r>
            <a:endParaRPr/>
          </a:p>
          <a:p>
            <a:pPr indent="0" lvl="0" marL="0" rtl="0" algn="l">
              <a:spcBef>
                <a:spcPts val="0"/>
              </a:spcBef>
              <a:spcAft>
                <a:spcPts val="0"/>
              </a:spcAft>
              <a:buNone/>
            </a:pPr>
            <a:r>
              <a:rPr b="1" i="0" lang="en-US" sz="1200" u="none" cap="none" strike="noStrike">
                <a:solidFill>
                  <a:schemeClr val="dk1"/>
                </a:solidFill>
                <a:latin typeface="Calibri"/>
                <a:ea typeface="Calibri"/>
                <a:cs typeface="Calibri"/>
                <a:sym typeface="Calibri"/>
              </a:rPr>
              <a:t>3 - ESTABLISH A DATABASE OF SUPPORTERS</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Establish a database of contact information, not only for coalition members and supporters, but also for community organizations, business leaders, public officials, and the media. Keep names, addresses, and email information in one database.</a:t>
            </a:r>
            <a:endParaRPr/>
          </a:p>
          <a:p>
            <a:pPr indent="0" lvl="0" marL="0" rtl="0" algn="l">
              <a:spcBef>
                <a:spcPts val="0"/>
              </a:spcBef>
              <a:spcAft>
                <a:spcPts val="0"/>
              </a:spcAft>
              <a:buNone/>
            </a:pPr>
            <a:r>
              <a:rPr b="1" i="0" lang="en-US" sz="1200" u="none" cap="none" strike="noStrike">
                <a:solidFill>
                  <a:schemeClr val="dk1"/>
                </a:solidFill>
                <a:latin typeface="Calibri"/>
                <a:ea typeface="Calibri"/>
                <a:cs typeface="Calibri"/>
                <a:sym typeface="Calibri"/>
              </a:rPr>
              <a:t>4 - EDUCATE YOUR COMMUNITY</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Educate then legislate! Before going public with your proposed law, you need to lay the groundwork for it by conducting an effective public education campaign. Spend an adequate amount of time - several months to a year - on a public education campaign.</a:t>
            </a:r>
            <a:endParaRPr/>
          </a:p>
          <a:p>
            <a:pPr indent="0" lvl="0" marL="0" rtl="0" algn="l">
              <a:spcBef>
                <a:spcPts val="0"/>
              </a:spcBef>
              <a:spcAft>
                <a:spcPts val="0"/>
              </a:spcAft>
              <a:buNone/>
            </a:pPr>
            <a:r>
              <a:rPr b="1" i="0" lang="en-US" sz="1200" u="none" cap="none" strike="noStrike">
                <a:solidFill>
                  <a:schemeClr val="dk1"/>
                </a:solidFill>
                <a:latin typeface="Calibri"/>
                <a:ea typeface="Calibri"/>
                <a:cs typeface="Calibri"/>
                <a:sym typeface="Calibri"/>
              </a:rPr>
              <a:t>5 - GAUGE COMMUNITY SUPPORT</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Public opinion surveys, asking residents how they feel about secondhand smoke and smokefree laws, are evidence of the demand for smokefree air and are persuasive to legislators when you approach them about a proposed law.</a:t>
            </a:r>
            <a:endParaRPr/>
          </a:p>
          <a:p>
            <a:pPr indent="0" lvl="0" marL="0" rtl="0" algn="l">
              <a:spcBef>
                <a:spcPts val="0"/>
              </a:spcBef>
              <a:spcAft>
                <a:spcPts val="0"/>
              </a:spcAft>
              <a:buNone/>
            </a:pPr>
            <a:r>
              <a:rPr b="1" i="0" lang="en-US" sz="1200" u="none" cap="none" strike="noStrike">
                <a:solidFill>
                  <a:schemeClr val="dk1"/>
                </a:solidFill>
                <a:latin typeface="Calibri"/>
                <a:ea typeface="Calibri"/>
                <a:cs typeface="Calibri"/>
                <a:sym typeface="Calibri"/>
              </a:rPr>
              <a:t>6 - DRAFT YOUR ORDINANCE</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Consult our </a:t>
            </a:r>
            <a:r>
              <a:rPr b="1" i="0" lang="en-US" sz="1200" u="sng" strike="noStrike">
                <a:solidFill>
                  <a:schemeClr val="dk1"/>
                </a:solidFill>
                <a:latin typeface="Calibri"/>
                <a:ea typeface="Calibri"/>
                <a:cs typeface="Calibri"/>
                <a:sym typeface="Calibri"/>
                <a:hlinkClick r:id="rId2">
                  <a:extLst>
                    <a:ext uri="{A12FA001-AC4F-418D-AE19-62706E023703}">
                      <ahyp:hlinkClr val="tx"/>
                    </a:ext>
                  </a:extLst>
                </a:hlinkClick>
              </a:rPr>
              <a:t>model ordinance</a:t>
            </a:r>
            <a:r>
              <a:rPr b="0" i="0" lang="en-US" sz="1200" u="none" strike="noStrike">
                <a:solidFill>
                  <a:schemeClr val="dk1"/>
                </a:solidFill>
                <a:latin typeface="Calibri"/>
                <a:ea typeface="Calibri"/>
                <a:cs typeface="Calibri"/>
                <a:sym typeface="Calibri"/>
              </a:rPr>
              <a:t>. Pay particular attention to common mistakes when drafting the provisions of the ordinance. Agree on </a:t>
            </a:r>
            <a:r>
              <a:rPr b="1" i="0" lang="en-US" sz="1200" u="sng" strike="noStrike">
                <a:solidFill>
                  <a:schemeClr val="dk1"/>
                </a:solidFill>
                <a:latin typeface="Calibri"/>
                <a:ea typeface="Calibri"/>
                <a:cs typeface="Calibri"/>
                <a:sym typeface="Calibri"/>
                <a:hlinkClick r:id="rId3">
                  <a:extLst>
                    <a:ext uri="{A12FA001-AC4F-418D-AE19-62706E023703}">
                      <ahyp:hlinkClr val="tx"/>
                    </a:ext>
                  </a:extLst>
                </a:hlinkClick>
              </a:rPr>
              <a:t>deal breakers</a:t>
            </a:r>
            <a:r>
              <a:rPr b="0" i="0" lang="en-US" sz="1200" u="none" strike="noStrike">
                <a:solidFill>
                  <a:schemeClr val="dk1"/>
                </a:solidFill>
                <a:latin typeface="Calibri"/>
                <a:ea typeface="Calibri"/>
                <a:cs typeface="Calibri"/>
                <a:sym typeface="Calibri"/>
              </a:rPr>
              <a:t> at this stage (e.g., ventilation, hours or minors provisions, trigger schemes, etc.)</a:t>
            </a:r>
            <a:endParaRPr/>
          </a:p>
          <a:p>
            <a:pPr indent="0" lvl="0" marL="0" rtl="0" algn="l">
              <a:spcBef>
                <a:spcPts val="0"/>
              </a:spcBef>
              <a:spcAft>
                <a:spcPts val="0"/>
              </a:spcAft>
              <a:buNone/>
            </a:pPr>
            <a:r>
              <a:rPr b="1" i="0" lang="en-US" sz="1200" u="none" cap="none" strike="noStrike">
                <a:solidFill>
                  <a:schemeClr val="dk1"/>
                </a:solidFill>
                <a:latin typeface="Calibri"/>
                <a:ea typeface="Calibri"/>
                <a:cs typeface="Calibri"/>
                <a:sym typeface="Calibri"/>
              </a:rPr>
              <a:t>7 - FIND A GOOD SPONSOR</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Find a city council member or board of health supervisor to sponsor the ordinance. Maintain communication with your sponsor and ensure that he or she will accurately represent your coalition goals.</a:t>
            </a:r>
            <a:endParaRPr/>
          </a:p>
          <a:p>
            <a:pPr indent="0" lvl="0" marL="0" rtl="0" algn="l">
              <a:spcBef>
                <a:spcPts val="0"/>
              </a:spcBef>
              <a:spcAft>
                <a:spcPts val="0"/>
              </a:spcAft>
              <a:buNone/>
            </a:pPr>
            <a:r>
              <a:t/>
            </a:r>
            <a:endParaRPr/>
          </a:p>
        </p:txBody>
      </p:sp>
      <p:sp>
        <p:nvSpPr>
          <p:cNvPr id="123" name="Google Shape;123;p4:notes"/>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0: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40: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41: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41:notes"/>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How can you demonstrate community support?</a:t>
            </a:r>
            <a:endParaRPr/>
          </a:p>
          <a:p>
            <a:pPr indent="-171450" lvl="0" marL="171450" rtl="0" algn="l">
              <a:spcBef>
                <a:spcPts val="0"/>
              </a:spcBef>
              <a:spcAft>
                <a:spcPts val="0"/>
              </a:spcAft>
              <a:buClr>
                <a:schemeClr val="dk1"/>
              </a:buClr>
              <a:buSzPts val="1200"/>
              <a:buFont typeface="Calibri"/>
              <a:buChar char="-"/>
            </a:pPr>
            <a:r>
              <a:rPr lang="en-US"/>
              <a:t>Polling</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If you can’t do local polling, how else can you demonstrate support?</a:t>
            </a:r>
            <a:endParaRPr/>
          </a:p>
          <a:p>
            <a:pPr indent="-171450" lvl="0" marL="171450" rtl="0" algn="l">
              <a:spcBef>
                <a:spcPts val="0"/>
              </a:spcBef>
              <a:spcAft>
                <a:spcPts val="0"/>
              </a:spcAft>
              <a:buClr>
                <a:schemeClr val="dk1"/>
              </a:buClr>
              <a:buSzPts val="1200"/>
              <a:buFont typeface="Calibri"/>
              <a:buChar char="-"/>
            </a:pPr>
            <a:r>
              <a:rPr lang="en-US"/>
              <a:t>- testimonials</a:t>
            </a:r>
            <a:endParaRPr/>
          </a:p>
          <a:p>
            <a:pPr indent="-171450" lvl="0" marL="171450" rtl="0" algn="l">
              <a:spcBef>
                <a:spcPts val="0"/>
              </a:spcBef>
              <a:spcAft>
                <a:spcPts val="0"/>
              </a:spcAft>
              <a:buClr>
                <a:schemeClr val="dk1"/>
              </a:buClr>
              <a:buSzPts val="1200"/>
              <a:buFont typeface="Calibri"/>
              <a:buChar char="-"/>
            </a:pPr>
            <a:r>
              <a:rPr lang="en-US"/>
              <a:t>- supporter cards</a:t>
            </a:r>
            <a:endParaRPr/>
          </a:p>
          <a:p>
            <a:pPr indent="-171450" lvl="0" marL="171450" rtl="0" algn="l">
              <a:spcBef>
                <a:spcPts val="0"/>
              </a:spcBef>
              <a:spcAft>
                <a:spcPts val="0"/>
              </a:spcAft>
              <a:buClr>
                <a:schemeClr val="dk1"/>
              </a:buClr>
              <a:buSzPts val="1200"/>
              <a:buFont typeface="Calibri"/>
              <a:buChar char="-"/>
            </a:pPr>
            <a:r>
              <a:rPr lang="en-US"/>
              <a:t>- emails (non-lobbying) to council</a:t>
            </a:r>
            <a:endParaRPr/>
          </a:p>
          <a:p>
            <a:pPr indent="-171450" lvl="0" marL="171450" rtl="0" algn="l">
              <a:spcBef>
                <a:spcPts val="0"/>
              </a:spcBef>
              <a:spcAft>
                <a:spcPts val="0"/>
              </a:spcAft>
              <a:buClr>
                <a:schemeClr val="dk1"/>
              </a:buClr>
              <a:buSzPts val="1200"/>
              <a:buFont typeface="Calibri"/>
              <a:buChar char="-"/>
            </a:pPr>
            <a:r>
              <a:rPr lang="en-US"/>
              <a:t>- social media to businesses </a:t>
            </a:r>
            <a:endParaRPr/>
          </a:p>
        </p:txBody>
      </p:sp>
      <p:sp>
        <p:nvSpPr>
          <p:cNvPr id="622" name="Google Shape;622;p41:notes"/>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2: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42: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5: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5: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6: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6:notes"/>
          <p:cNvSpPr txBox="1"/>
          <p:nvPr>
            <p:ph idx="1" type="body"/>
          </p:nvPr>
        </p:nvSpPr>
        <p:spPr>
          <a:xfrm>
            <a:off x="679450" y="4779962"/>
            <a:ext cx="5435600" cy="39100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Highlight a few key areas…</a:t>
            </a:r>
            <a:endParaRPr/>
          </a:p>
        </p:txBody>
      </p:sp>
      <p:sp>
        <p:nvSpPr>
          <p:cNvPr id="180" name="Google Shape;180;p6:notes"/>
          <p:cNvSpPr txBox="1"/>
          <p:nvPr>
            <p:ph idx="12" type="sldNum"/>
          </p:nvPr>
        </p:nvSpPr>
        <p:spPr>
          <a:xfrm>
            <a:off x="3848101" y="9432925"/>
            <a:ext cx="2944813" cy="498475"/>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7: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7: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8: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8: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9:notes"/>
          <p:cNvSpPr txBox="1"/>
          <p:nvPr>
            <p:ph idx="1" type="body"/>
          </p:nvPr>
        </p:nvSpPr>
        <p:spPr>
          <a:xfrm>
            <a:off x="679450" y="4779962"/>
            <a:ext cx="5435600" cy="3910012"/>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9:notes"/>
          <p:cNvSpPr/>
          <p:nvPr>
            <p:ph idx="2" type="sldImg"/>
          </p:nvPr>
        </p:nvSpPr>
        <p:spPr>
          <a:xfrm>
            <a:off x="1163638" y="1241425"/>
            <a:ext cx="4467225" cy="33512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4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4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53"/>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53"/>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6" name="Google Shape;66;p53"/>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5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5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54"/>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54"/>
          <p:cNvSpPr/>
          <p:nvPr>
            <p:ph idx="2" type="pic"/>
          </p:nvPr>
        </p:nvSpPr>
        <p:spPr>
          <a:xfrm>
            <a:off x="3887391" y="987426"/>
            <a:ext cx="4629150" cy="4873625"/>
          </a:xfrm>
          <a:prstGeom prst="rect">
            <a:avLst/>
          </a:prstGeom>
          <a:noFill/>
          <a:ln>
            <a:noFill/>
          </a:ln>
        </p:spPr>
      </p:sp>
      <p:sp>
        <p:nvSpPr>
          <p:cNvPr id="73" name="Google Shape;73;p54"/>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5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5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5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55"/>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5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5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56"/>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56"/>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5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5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5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45"/>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5"/>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5" name="Google Shape;25;p4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4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type="tx">
  <p:cSld name="TITLE_AND_BODY">
    <p:spTree>
      <p:nvGrpSpPr>
        <p:cNvPr id="33" name="Shape 3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 name="Shape 34"/>
        <p:cNvGrpSpPr/>
        <p:nvPr/>
      </p:nvGrpSpPr>
      <p:grpSpPr>
        <a:xfrm>
          <a:off x="0" y="0"/>
          <a:ext cx="0" cy="0"/>
          <a:chOff x="0" y="0"/>
          <a:chExt cx="0" cy="0"/>
        </a:xfrm>
      </p:grpSpPr>
      <p:sp>
        <p:nvSpPr>
          <p:cNvPr id="35" name="Google Shape;35;p48"/>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8"/>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 name="Google Shape;37;p4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 name="Shape 40"/>
        <p:cNvGrpSpPr/>
        <p:nvPr/>
      </p:nvGrpSpPr>
      <p:grpSpPr>
        <a:xfrm>
          <a:off x="0" y="0"/>
          <a:ext cx="0" cy="0"/>
          <a:chOff x="0" y="0"/>
          <a:chExt cx="0" cy="0"/>
        </a:xfrm>
      </p:grpSpPr>
      <p:sp>
        <p:nvSpPr>
          <p:cNvPr id="41" name="Google Shape;41;p4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Bullets &amp; Photo">
  <p:cSld name="1_Title, Bullets &amp; Photo">
    <p:spTree>
      <p:nvGrpSpPr>
        <p:cNvPr id="44" name="Shape 44"/>
        <p:cNvGrpSpPr/>
        <p:nvPr/>
      </p:nvGrpSpPr>
      <p:grpSpPr>
        <a:xfrm>
          <a:off x="0" y="0"/>
          <a:ext cx="0" cy="0"/>
          <a:chOff x="0" y="0"/>
          <a:chExt cx="0" cy="0"/>
        </a:xfrm>
      </p:grpSpPr>
      <p:sp>
        <p:nvSpPr>
          <p:cNvPr id="45" name="Google Shape;45;p5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0"/>
          <p:cNvSpPr txBox="1"/>
          <p:nvPr>
            <p:ph idx="1" type="body"/>
          </p:nvPr>
        </p:nvSpPr>
        <p:spPr>
          <a:xfrm>
            <a:off x="669726" y="1830586"/>
            <a:ext cx="3750469" cy="4420195"/>
          </a:xfrm>
          <a:prstGeom prst="rect">
            <a:avLst/>
          </a:prstGeom>
          <a:noFill/>
          <a:ln>
            <a:noFill/>
          </a:ln>
        </p:spPr>
        <p:txBody>
          <a:bodyPr anchorCtr="0" anchor="t" bIns="45700" lIns="91425" spcFirstLastPara="1" rIns="91425" wrap="square" tIns="45700">
            <a:normAutofit/>
          </a:bodyPr>
          <a:lstStyle>
            <a:lvl1pPr indent="-353631" lvl="0" marL="457200" algn="l">
              <a:lnSpc>
                <a:spcPct val="90000"/>
              </a:lnSpc>
              <a:spcBef>
                <a:spcPts val="2250"/>
              </a:spcBef>
              <a:spcAft>
                <a:spcPts val="0"/>
              </a:spcAft>
              <a:buClr>
                <a:schemeClr val="dk1"/>
              </a:buClr>
              <a:buSzPts val="1969"/>
              <a:buChar char="•"/>
              <a:defRPr sz="1969"/>
            </a:lvl1pPr>
            <a:lvl2pPr indent="-353631" lvl="1" marL="914400" algn="l">
              <a:lnSpc>
                <a:spcPct val="90000"/>
              </a:lnSpc>
              <a:spcBef>
                <a:spcPts val="2250"/>
              </a:spcBef>
              <a:spcAft>
                <a:spcPts val="0"/>
              </a:spcAft>
              <a:buClr>
                <a:schemeClr val="dk1"/>
              </a:buClr>
              <a:buSzPts val="1969"/>
              <a:buChar char="•"/>
              <a:defRPr sz="1969"/>
            </a:lvl2pPr>
            <a:lvl3pPr indent="-353631" lvl="2" marL="1371600" algn="l">
              <a:lnSpc>
                <a:spcPct val="90000"/>
              </a:lnSpc>
              <a:spcBef>
                <a:spcPts val="2250"/>
              </a:spcBef>
              <a:spcAft>
                <a:spcPts val="0"/>
              </a:spcAft>
              <a:buClr>
                <a:schemeClr val="dk1"/>
              </a:buClr>
              <a:buSzPts val="1969"/>
              <a:buChar char="•"/>
              <a:defRPr sz="1969"/>
            </a:lvl3pPr>
            <a:lvl4pPr indent="-353631" lvl="3" marL="1828800" algn="l">
              <a:lnSpc>
                <a:spcPct val="90000"/>
              </a:lnSpc>
              <a:spcBef>
                <a:spcPts val="2250"/>
              </a:spcBef>
              <a:spcAft>
                <a:spcPts val="0"/>
              </a:spcAft>
              <a:buClr>
                <a:schemeClr val="dk1"/>
              </a:buClr>
              <a:buSzPts val="1969"/>
              <a:buChar char="•"/>
              <a:defRPr sz="1969"/>
            </a:lvl4pPr>
            <a:lvl5pPr indent="-353631" lvl="4" marL="2286000" algn="l">
              <a:lnSpc>
                <a:spcPct val="90000"/>
              </a:lnSpc>
              <a:spcBef>
                <a:spcPts val="2250"/>
              </a:spcBef>
              <a:spcAft>
                <a:spcPts val="0"/>
              </a:spcAft>
              <a:buClr>
                <a:schemeClr val="dk1"/>
              </a:buClr>
              <a:buSzPts val="1969"/>
              <a:buChar char="•"/>
              <a:defRPr sz="1969"/>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5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51"/>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51"/>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5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52"/>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52"/>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52"/>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52"/>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52"/>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5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43"/>
          <p:cNvSpPr txBox="1"/>
          <p:nvPr/>
        </p:nvSpPr>
        <p:spPr>
          <a:xfrm>
            <a:off x="7316585" y="6452185"/>
            <a:ext cx="156829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400" u="none" cap="none" strike="noStrike">
                <a:solidFill>
                  <a:schemeClr val="lt1"/>
                </a:solidFill>
                <a:latin typeface="Arial"/>
                <a:ea typeface="Arial"/>
                <a:cs typeface="Arial"/>
                <a:sym typeface="Arial"/>
              </a:rPr>
              <a:t>#CADCAMidYear</a:t>
            </a:r>
            <a:endParaRPr b="0" i="0" sz="14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9.png"/><Relationship Id="rId4" Type="http://schemas.openxmlformats.org/officeDocument/2006/relationships/image" Target="../media/image31.jpg"/><Relationship Id="rId9" Type="http://schemas.openxmlformats.org/officeDocument/2006/relationships/image" Target="../media/image9.png"/><Relationship Id="rId5" Type="http://schemas.openxmlformats.org/officeDocument/2006/relationships/image" Target="../media/image2.jpg"/><Relationship Id="rId6" Type="http://schemas.openxmlformats.org/officeDocument/2006/relationships/image" Target="../media/image8.jpg"/><Relationship Id="rId7" Type="http://schemas.openxmlformats.org/officeDocument/2006/relationships/image" Target="../media/image3.jpg"/><Relationship Id="rId8"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4.jpg"/><Relationship Id="rId5" Type="http://schemas.openxmlformats.org/officeDocument/2006/relationships/image" Target="../media/image24.jpg"/><Relationship Id="rId6"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7.jpg"/></Relationships>
</file>

<file path=ppt/slides/_rels/slide12.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26.jpg"/><Relationship Id="rId12"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3.png"/><Relationship Id="rId5" Type="http://schemas.openxmlformats.org/officeDocument/2006/relationships/image" Target="../media/image19.jpg"/><Relationship Id="rId6" Type="http://schemas.openxmlformats.org/officeDocument/2006/relationships/image" Target="../media/image5.jpg"/><Relationship Id="rId7" Type="http://schemas.openxmlformats.org/officeDocument/2006/relationships/image" Target="../media/image11.png"/><Relationship Id="rId8"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20.png"/><Relationship Id="rId7"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0.jpg"/><Relationship Id="rId4" Type="http://schemas.openxmlformats.org/officeDocument/2006/relationships/image" Target="../media/image38.gif"/><Relationship Id="rId5" Type="http://schemas.openxmlformats.org/officeDocument/2006/relationships/image" Target="../media/image32.png"/><Relationship Id="rId6"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72.png"/><Relationship Id="rId5"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9.jpg"/><Relationship Id="rId4"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7.jpg"/><Relationship Id="rId4" Type="http://schemas.openxmlformats.org/officeDocument/2006/relationships/image" Target="../media/image62.jpg"/><Relationship Id="rId5"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8.jp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1.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4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6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60.pn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68.png"/><Relationship Id="rId4" Type="http://schemas.openxmlformats.org/officeDocument/2006/relationships/image" Target="../media/image66.png"/><Relationship Id="rId5"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2" name="Shape 92"/>
        <p:cNvGrpSpPr/>
        <p:nvPr/>
      </p:nvGrpSpPr>
      <p:grpSpPr>
        <a:xfrm>
          <a:off x="0" y="0"/>
          <a:ext cx="0" cy="0"/>
          <a:chOff x="0" y="0"/>
          <a:chExt cx="0" cy="0"/>
        </a:xfrm>
      </p:grpSpPr>
      <p:pic>
        <p:nvPicPr>
          <p:cNvPr id="93" name="Google Shape;93;p1"/>
          <p:cNvPicPr preferRelativeResize="0"/>
          <p:nvPr/>
        </p:nvPicPr>
        <p:blipFill rotWithShape="1">
          <a:blip r:embed="rId3">
            <a:alphaModFix/>
          </a:blip>
          <a:srcRect b="0" l="0" r="0" t="0"/>
          <a:stretch/>
        </p:blipFill>
        <p:spPr>
          <a:xfrm flipH="1">
            <a:off x="565635" y="1426876"/>
            <a:ext cx="55047" cy="2159825"/>
          </a:xfrm>
          <a:prstGeom prst="rect">
            <a:avLst/>
          </a:prstGeom>
          <a:noFill/>
          <a:ln>
            <a:noFill/>
          </a:ln>
        </p:spPr>
      </p:pic>
      <p:pic>
        <p:nvPicPr>
          <p:cNvPr id="94" name="Google Shape;94;p1"/>
          <p:cNvPicPr preferRelativeResize="0"/>
          <p:nvPr/>
        </p:nvPicPr>
        <p:blipFill rotWithShape="1">
          <a:blip r:embed="rId4">
            <a:alphaModFix/>
          </a:blip>
          <a:srcRect b="-416" l="0" r="-6885" t="0"/>
          <a:stretch/>
        </p:blipFill>
        <p:spPr>
          <a:xfrm>
            <a:off x="-9880" y="3849560"/>
            <a:ext cx="2988777" cy="2159825"/>
          </a:xfrm>
          <a:prstGeom prst="rect">
            <a:avLst/>
          </a:prstGeom>
          <a:noFill/>
          <a:ln>
            <a:noFill/>
          </a:ln>
        </p:spPr>
      </p:pic>
      <p:pic>
        <p:nvPicPr>
          <p:cNvPr id="95" name="Google Shape;95;p1"/>
          <p:cNvPicPr preferRelativeResize="0"/>
          <p:nvPr/>
        </p:nvPicPr>
        <p:blipFill rotWithShape="1">
          <a:blip r:embed="rId5">
            <a:alphaModFix/>
          </a:blip>
          <a:srcRect b="-629" l="0" r="-5429" t="0"/>
          <a:stretch/>
        </p:blipFill>
        <p:spPr>
          <a:xfrm>
            <a:off x="2320279" y="3822918"/>
            <a:ext cx="2901818" cy="2177833"/>
          </a:xfrm>
          <a:prstGeom prst="rect">
            <a:avLst/>
          </a:prstGeom>
          <a:noFill/>
          <a:ln>
            <a:noFill/>
          </a:ln>
        </p:spPr>
      </p:pic>
      <p:pic>
        <p:nvPicPr>
          <p:cNvPr id="96" name="Google Shape;96;p1"/>
          <p:cNvPicPr preferRelativeResize="0"/>
          <p:nvPr/>
        </p:nvPicPr>
        <p:blipFill rotWithShape="1">
          <a:blip r:embed="rId6">
            <a:alphaModFix/>
          </a:blip>
          <a:srcRect b="0" l="0" r="0" t="0"/>
          <a:stretch/>
        </p:blipFill>
        <p:spPr>
          <a:xfrm>
            <a:off x="6873081" y="3822918"/>
            <a:ext cx="2270919" cy="2177513"/>
          </a:xfrm>
          <a:prstGeom prst="rect">
            <a:avLst/>
          </a:prstGeom>
          <a:noFill/>
          <a:ln>
            <a:noFill/>
          </a:ln>
        </p:spPr>
      </p:pic>
      <p:pic>
        <p:nvPicPr>
          <p:cNvPr id="97" name="Google Shape;97;p1"/>
          <p:cNvPicPr preferRelativeResize="0"/>
          <p:nvPr/>
        </p:nvPicPr>
        <p:blipFill rotWithShape="1">
          <a:blip r:embed="rId7">
            <a:alphaModFix/>
          </a:blip>
          <a:srcRect b="0" l="0" r="0" t="0"/>
          <a:stretch/>
        </p:blipFill>
        <p:spPr>
          <a:xfrm>
            <a:off x="4613088" y="3836239"/>
            <a:ext cx="2270920" cy="2150870"/>
          </a:xfrm>
          <a:prstGeom prst="rect">
            <a:avLst/>
          </a:prstGeom>
          <a:noFill/>
          <a:ln>
            <a:noFill/>
          </a:ln>
        </p:spPr>
      </p:pic>
      <p:sp>
        <p:nvSpPr>
          <p:cNvPr id="98" name="Google Shape;98;p1"/>
          <p:cNvSpPr txBox="1"/>
          <p:nvPr/>
        </p:nvSpPr>
        <p:spPr>
          <a:xfrm>
            <a:off x="850949" y="1680221"/>
            <a:ext cx="5667600" cy="792900"/>
          </a:xfrm>
          <a:prstGeom prst="rect">
            <a:avLst/>
          </a:prstGeom>
          <a:noFill/>
          <a:ln>
            <a:noFill/>
          </a:ln>
        </p:spPr>
        <p:txBody>
          <a:bodyPr anchorCtr="0" anchor="t" bIns="0" lIns="0" spcFirstLastPara="1" rIns="0" wrap="square" tIns="0">
            <a:spAutoFit/>
          </a:bodyPr>
          <a:lstStyle/>
          <a:p>
            <a:pPr indent="0" lvl="0" marL="0" marR="0" rtl="0" algn="l">
              <a:lnSpc>
                <a:spcPct val="95407"/>
              </a:lnSpc>
              <a:spcBef>
                <a:spcPts val="0"/>
              </a:spcBef>
              <a:spcAft>
                <a:spcPts val="0"/>
              </a:spcAft>
              <a:buNone/>
            </a:pPr>
            <a:r>
              <a:rPr b="0" i="0" lang="en-US" sz="2700" u="none" cap="none" strike="noStrike">
                <a:solidFill>
                  <a:srgbClr val="548135"/>
                </a:solidFill>
                <a:latin typeface="Arvo"/>
                <a:ea typeface="Arvo"/>
                <a:cs typeface="Arvo"/>
                <a:sym typeface="Arvo"/>
              </a:rPr>
              <a:t>A Coalition’s Guide to Going Smokefree</a:t>
            </a:r>
            <a:endParaRPr b="0" i="0" sz="2700" u="none" cap="none" strike="noStrike">
              <a:solidFill>
                <a:srgbClr val="548135"/>
              </a:solidFill>
              <a:latin typeface="Arvo"/>
              <a:ea typeface="Arvo"/>
              <a:cs typeface="Arvo"/>
              <a:sym typeface="Arvo"/>
            </a:endParaRPr>
          </a:p>
        </p:txBody>
      </p:sp>
      <p:sp>
        <p:nvSpPr>
          <p:cNvPr id="99" name="Google Shape;99;p1"/>
          <p:cNvSpPr txBox="1"/>
          <p:nvPr/>
        </p:nvSpPr>
        <p:spPr>
          <a:xfrm>
            <a:off x="850949" y="1150727"/>
            <a:ext cx="6376200" cy="529500"/>
          </a:xfrm>
          <a:prstGeom prst="rect">
            <a:avLst/>
          </a:prstGeom>
          <a:noFill/>
          <a:ln>
            <a:noFill/>
          </a:ln>
        </p:spPr>
        <p:txBody>
          <a:bodyPr anchorCtr="0" anchor="t" bIns="0" lIns="0" spcFirstLastPara="1" rIns="0" wrap="square" tIns="0">
            <a:spAutoFit/>
          </a:bodyPr>
          <a:lstStyle/>
          <a:p>
            <a:pPr indent="0" lvl="0" marL="0" marR="0" rtl="0" algn="l">
              <a:lnSpc>
                <a:spcPct val="84938"/>
              </a:lnSpc>
              <a:spcBef>
                <a:spcPts val="0"/>
              </a:spcBef>
              <a:spcAft>
                <a:spcPts val="0"/>
              </a:spcAft>
              <a:buNone/>
            </a:pPr>
            <a:r>
              <a:rPr b="1" i="0" lang="en-US" sz="4050" u="none" cap="none" strike="noStrike">
                <a:solidFill>
                  <a:schemeClr val="accent2"/>
                </a:solidFill>
                <a:latin typeface="Arvo"/>
                <a:ea typeface="Arvo"/>
                <a:cs typeface="Arvo"/>
                <a:sym typeface="Arvo"/>
              </a:rPr>
              <a:t>Clearing the Air: </a:t>
            </a:r>
            <a:endParaRPr/>
          </a:p>
        </p:txBody>
      </p:sp>
      <p:sp>
        <p:nvSpPr>
          <p:cNvPr id="100" name="Google Shape;100;p1"/>
          <p:cNvSpPr txBox="1"/>
          <p:nvPr/>
        </p:nvSpPr>
        <p:spPr>
          <a:xfrm>
            <a:off x="850949" y="2538856"/>
            <a:ext cx="2374588" cy="49622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548135"/>
                </a:solidFill>
                <a:latin typeface="Open Sans Light"/>
                <a:ea typeface="Open Sans Light"/>
                <a:cs typeface="Open Sans Light"/>
                <a:sym typeface="Open Sans Light"/>
              </a:rPr>
              <a:t>Onjewel Smith</a:t>
            </a:r>
            <a:endParaRPr/>
          </a:p>
          <a:p>
            <a:pPr indent="0" lvl="0" marL="0" marR="0" rtl="0" algn="l">
              <a:lnSpc>
                <a:spcPct val="140000"/>
              </a:lnSpc>
              <a:spcBef>
                <a:spcPts val="0"/>
              </a:spcBef>
              <a:spcAft>
                <a:spcPts val="0"/>
              </a:spcAft>
              <a:buNone/>
            </a:pPr>
            <a:r>
              <a:rPr b="0" i="0" lang="en-US" sz="1400" u="none" cap="none" strike="noStrike">
                <a:solidFill>
                  <a:srgbClr val="548135"/>
                </a:solidFill>
                <a:latin typeface="Open Sans Light"/>
                <a:ea typeface="Open Sans Light"/>
                <a:cs typeface="Open Sans Light"/>
                <a:sym typeface="Open Sans Light"/>
              </a:rPr>
              <a:t>Southern States Strategist</a:t>
            </a:r>
            <a:endParaRPr/>
          </a:p>
        </p:txBody>
      </p:sp>
      <p:pic>
        <p:nvPicPr>
          <p:cNvPr descr="A green and white logo&#10;&#10;Description automatically generated with low confidence" id="101" name="Google Shape;101;p1"/>
          <p:cNvPicPr preferRelativeResize="0"/>
          <p:nvPr/>
        </p:nvPicPr>
        <p:blipFill rotWithShape="1">
          <a:blip r:embed="rId8">
            <a:alphaModFix/>
          </a:blip>
          <a:srcRect b="0" l="0" r="0" t="0"/>
          <a:stretch/>
        </p:blipFill>
        <p:spPr>
          <a:xfrm>
            <a:off x="36181" y="57460"/>
            <a:ext cx="3154710" cy="791156"/>
          </a:xfrm>
          <a:prstGeom prst="rect">
            <a:avLst/>
          </a:prstGeom>
          <a:noFill/>
          <a:ln>
            <a:noFill/>
          </a:ln>
        </p:spPr>
      </p:pic>
      <p:sp>
        <p:nvSpPr>
          <p:cNvPr id="102" name="Google Shape;102;p1"/>
          <p:cNvSpPr txBox="1"/>
          <p:nvPr/>
        </p:nvSpPr>
        <p:spPr>
          <a:xfrm>
            <a:off x="850949" y="3167566"/>
            <a:ext cx="2374588" cy="49622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548135"/>
                </a:solidFill>
                <a:latin typeface="Open Sans Light"/>
                <a:ea typeface="Open Sans Light"/>
                <a:cs typeface="Open Sans Light"/>
                <a:sym typeface="Open Sans Light"/>
              </a:rPr>
              <a:t>Traci Kennedy</a:t>
            </a:r>
            <a:endParaRPr/>
          </a:p>
          <a:p>
            <a:pPr indent="0" lvl="0" marL="0" marR="0" rtl="0" algn="l">
              <a:lnSpc>
                <a:spcPct val="140000"/>
              </a:lnSpc>
              <a:spcBef>
                <a:spcPts val="0"/>
              </a:spcBef>
              <a:spcAft>
                <a:spcPts val="0"/>
              </a:spcAft>
              <a:buNone/>
            </a:pPr>
            <a:r>
              <a:rPr b="0" i="0" lang="en-US" sz="1400" u="none" cap="none" strike="noStrike">
                <a:solidFill>
                  <a:srgbClr val="548135"/>
                </a:solidFill>
                <a:latin typeface="Open Sans Light"/>
                <a:ea typeface="Open Sans Light"/>
                <a:cs typeface="Open Sans Light"/>
                <a:sym typeface="Open Sans Light"/>
              </a:rPr>
              <a:t>Midwest States Strategist</a:t>
            </a:r>
            <a:endParaRPr/>
          </a:p>
        </p:txBody>
      </p:sp>
      <p:pic>
        <p:nvPicPr>
          <p:cNvPr id="103" name="Google Shape;103;p1"/>
          <p:cNvPicPr preferRelativeResize="0"/>
          <p:nvPr/>
        </p:nvPicPr>
        <p:blipFill rotWithShape="1">
          <a:blip r:embed="rId9">
            <a:alphaModFix/>
          </a:blip>
          <a:srcRect b="0" l="0" r="0" t="0"/>
          <a:stretch/>
        </p:blipFill>
        <p:spPr>
          <a:xfrm>
            <a:off x="7196339" y="6328329"/>
            <a:ext cx="1734011" cy="372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239" name="Shape 239"/>
        <p:cNvGrpSpPr/>
        <p:nvPr/>
      </p:nvGrpSpPr>
      <p:grpSpPr>
        <a:xfrm>
          <a:off x="0" y="0"/>
          <a:ext cx="0" cy="0"/>
          <a:chOff x="0" y="0"/>
          <a:chExt cx="0" cy="0"/>
        </a:xfrm>
      </p:grpSpPr>
      <p:sp>
        <p:nvSpPr>
          <p:cNvPr id="240" name="Google Shape;240;p10"/>
          <p:cNvSpPr/>
          <p:nvPr/>
        </p:nvSpPr>
        <p:spPr>
          <a:xfrm>
            <a:off x="0" y="0"/>
            <a:ext cx="914171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10"/>
          <p:cNvSpPr txBox="1"/>
          <p:nvPr>
            <p:ph type="title"/>
          </p:nvPr>
        </p:nvSpPr>
        <p:spPr>
          <a:xfrm>
            <a:off x="152400" y="-484027"/>
            <a:ext cx="8839199" cy="205704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How Does Your Community Feel About </a:t>
            </a:r>
            <a:br>
              <a:rPr lang="en-US" sz="3200">
                <a:solidFill>
                  <a:schemeClr val="dk1"/>
                </a:solidFill>
                <a:latin typeface="Calibri"/>
                <a:ea typeface="Calibri"/>
                <a:cs typeface="Calibri"/>
                <a:sym typeface="Calibri"/>
              </a:rPr>
            </a:br>
            <a:r>
              <a:rPr lang="en-US" sz="3200">
                <a:solidFill>
                  <a:schemeClr val="dk1"/>
                </a:solidFill>
                <a:latin typeface="Calibri"/>
                <a:ea typeface="Calibri"/>
                <a:cs typeface="Calibri"/>
                <a:sym typeface="Calibri"/>
              </a:rPr>
              <a:t>Smokefree Environments? </a:t>
            </a:r>
            <a:endParaRPr/>
          </a:p>
        </p:txBody>
      </p:sp>
      <p:pic>
        <p:nvPicPr>
          <p:cNvPr id="242" name="Google Shape;242;p10"/>
          <p:cNvPicPr preferRelativeResize="0"/>
          <p:nvPr/>
        </p:nvPicPr>
        <p:blipFill rotWithShape="1">
          <a:blip r:embed="rId3">
            <a:alphaModFix/>
          </a:blip>
          <a:srcRect b="0" l="0" r="0" t="0"/>
          <a:stretch/>
        </p:blipFill>
        <p:spPr>
          <a:xfrm>
            <a:off x="605317" y="1160009"/>
            <a:ext cx="3332940" cy="3418399"/>
          </a:xfrm>
          <a:prstGeom prst="rect">
            <a:avLst/>
          </a:prstGeom>
          <a:noFill/>
          <a:ln>
            <a:noFill/>
          </a:ln>
        </p:spPr>
      </p:pic>
      <p:pic>
        <p:nvPicPr>
          <p:cNvPr id="243" name="Google Shape;243;p10"/>
          <p:cNvPicPr preferRelativeResize="0"/>
          <p:nvPr/>
        </p:nvPicPr>
        <p:blipFill rotWithShape="1">
          <a:blip r:embed="rId4">
            <a:alphaModFix/>
          </a:blip>
          <a:srcRect b="0" l="0" r="0" t="0"/>
          <a:stretch/>
        </p:blipFill>
        <p:spPr>
          <a:xfrm>
            <a:off x="4914935" y="4100810"/>
            <a:ext cx="3771110" cy="27340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44" name="Google Shape;244;p10"/>
          <p:cNvPicPr preferRelativeResize="0"/>
          <p:nvPr/>
        </p:nvPicPr>
        <p:blipFill rotWithShape="1">
          <a:blip r:embed="rId5">
            <a:alphaModFix/>
          </a:blip>
          <a:srcRect b="0" l="0" r="0" t="0"/>
          <a:stretch/>
        </p:blipFill>
        <p:spPr>
          <a:xfrm>
            <a:off x="247040" y="4533762"/>
            <a:ext cx="4049493" cy="23284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45" name="Google Shape;245;p10"/>
          <p:cNvPicPr preferRelativeResize="0"/>
          <p:nvPr/>
        </p:nvPicPr>
        <p:blipFill rotWithShape="1">
          <a:blip r:embed="rId6">
            <a:alphaModFix/>
          </a:blip>
          <a:srcRect b="0" l="0" r="0" t="0"/>
          <a:stretch/>
        </p:blipFill>
        <p:spPr>
          <a:xfrm>
            <a:off x="5062297" y="1160009"/>
            <a:ext cx="3476386" cy="31943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249" name="Shape 249"/>
        <p:cNvGrpSpPr/>
        <p:nvPr/>
      </p:nvGrpSpPr>
      <p:grpSpPr>
        <a:xfrm>
          <a:off x="0" y="0"/>
          <a:ext cx="0" cy="0"/>
          <a:chOff x="0" y="0"/>
          <a:chExt cx="0" cy="0"/>
        </a:xfrm>
      </p:grpSpPr>
      <p:sp>
        <p:nvSpPr>
          <p:cNvPr id="250" name="Google Shape;250;p11"/>
          <p:cNvSpPr txBox="1"/>
          <p:nvPr>
            <p:ph type="ctrTitle"/>
          </p:nvPr>
        </p:nvSpPr>
        <p:spPr>
          <a:xfrm>
            <a:off x="6115050" y="1128094"/>
            <a:ext cx="2575635" cy="141527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200"/>
              <a:t>Educate on the Issue</a:t>
            </a:r>
            <a:endParaRPr/>
          </a:p>
        </p:txBody>
      </p:sp>
      <p:pic>
        <p:nvPicPr>
          <p:cNvPr descr="Five square speech bubbles in color" id="251" name="Google Shape;251;p11"/>
          <p:cNvPicPr preferRelativeResize="0"/>
          <p:nvPr/>
        </p:nvPicPr>
        <p:blipFill rotWithShape="1">
          <a:blip r:embed="rId3">
            <a:alphaModFix/>
          </a:blip>
          <a:srcRect b="1" l="7077" r="34952" t="0"/>
          <a:stretch/>
        </p:blipFill>
        <p:spPr>
          <a:xfrm>
            <a:off x="-7414" y="10"/>
            <a:ext cx="5679453" cy="6857990"/>
          </a:xfrm>
          <a:prstGeom prst="rect">
            <a:avLst/>
          </a:prstGeom>
          <a:noFill/>
          <a:ln>
            <a:noFill/>
          </a:ln>
        </p:spPr>
      </p:pic>
      <p:cxnSp>
        <p:nvCxnSpPr>
          <p:cNvPr id="252" name="Google Shape;252;p11"/>
          <p:cNvCxnSpPr/>
          <p:nvPr/>
        </p:nvCxnSpPr>
        <p:spPr>
          <a:xfrm>
            <a:off x="6149542" y="871146"/>
            <a:ext cx="552704" cy="0"/>
          </a:xfrm>
          <a:prstGeom prst="straightConnector1">
            <a:avLst/>
          </a:prstGeom>
          <a:noFill/>
          <a:ln cap="flat" cmpd="sng" w="57150">
            <a:solidFill>
              <a:schemeClr val="accent4"/>
            </a:solidFill>
            <a:prstDash val="solid"/>
            <a:miter lim="800000"/>
            <a:headEnd len="sm" w="sm" type="none"/>
            <a:tailEnd len="sm" w="sm" type="none"/>
          </a:ln>
        </p:spPr>
      </p:cxnSp>
      <p:sp>
        <p:nvSpPr>
          <p:cNvPr id="253" name="Google Shape;253;p11"/>
          <p:cNvSpPr txBox="1"/>
          <p:nvPr>
            <p:ph idx="1" type="subTitle"/>
          </p:nvPr>
        </p:nvSpPr>
        <p:spPr>
          <a:xfrm>
            <a:off x="6115050" y="2543364"/>
            <a:ext cx="2575635" cy="3599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Your community needs to understand </a:t>
            </a:r>
            <a:r>
              <a:rPr b="1" lang="en-US" sz="2000">
                <a:solidFill>
                  <a:srgbClr val="FF0000"/>
                </a:solidFill>
              </a:rPr>
              <a:t>WHY</a:t>
            </a:r>
            <a:r>
              <a:rPr lang="en-US" sz="2000"/>
              <a:t> a change is needed</a:t>
            </a:r>
            <a:endParaRPr/>
          </a:p>
          <a:p>
            <a:pPr indent="127000" lvl="0" marL="0" rtl="0" algn="l">
              <a:lnSpc>
                <a:spcPct val="90000"/>
              </a:lnSpc>
              <a:spcBef>
                <a:spcPts val="1000"/>
              </a:spcBef>
              <a:spcAft>
                <a:spcPts val="0"/>
              </a:spcAft>
              <a:buClr>
                <a:schemeClr val="dk1"/>
              </a:buClr>
              <a:buSzPts val="2000"/>
              <a:buFont typeface="Arial"/>
              <a:buNone/>
            </a:pPr>
            <a:r>
              <a:t/>
            </a:r>
            <a:endParaRPr sz="2000"/>
          </a:p>
          <a:p>
            <a:pPr indent="0" lvl="0" marL="0" rtl="0" algn="l">
              <a:lnSpc>
                <a:spcPct val="90000"/>
              </a:lnSpc>
              <a:spcBef>
                <a:spcPts val="1000"/>
              </a:spcBef>
              <a:spcAft>
                <a:spcPts val="0"/>
              </a:spcAft>
              <a:buClr>
                <a:schemeClr val="dk1"/>
              </a:buClr>
              <a:buSzPts val="2000"/>
              <a:buNone/>
            </a:pPr>
            <a:r>
              <a:rPr lang="en-US" sz="2000"/>
              <a:t>Engage in </a:t>
            </a:r>
            <a:r>
              <a:rPr lang="en-US" sz="2000">
                <a:solidFill>
                  <a:srgbClr val="FF0000"/>
                </a:solidFill>
              </a:rPr>
              <a:t>outreach and education </a:t>
            </a:r>
            <a:r>
              <a:rPr lang="en-US" sz="2000"/>
              <a:t>activities to lay the foundation for change</a:t>
            </a:r>
            <a:endParaRPr/>
          </a:p>
          <a:p>
            <a:pPr indent="107950" lvl="0" marL="0" rtl="0" algn="l">
              <a:lnSpc>
                <a:spcPct val="90000"/>
              </a:lnSpc>
              <a:spcBef>
                <a:spcPts val="1000"/>
              </a:spcBef>
              <a:spcAft>
                <a:spcPts val="0"/>
              </a:spcAft>
              <a:buClr>
                <a:schemeClr val="dk1"/>
              </a:buClr>
              <a:buSzPts val="1700"/>
              <a:buFont typeface="Arial"/>
              <a:buNone/>
            </a:pPr>
            <a:r>
              <a:t/>
            </a: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7" name="Shape 257"/>
        <p:cNvGrpSpPr/>
        <p:nvPr/>
      </p:nvGrpSpPr>
      <p:grpSpPr>
        <a:xfrm>
          <a:off x="0" y="0"/>
          <a:ext cx="0" cy="0"/>
          <a:chOff x="0" y="0"/>
          <a:chExt cx="0" cy="0"/>
        </a:xfrm>
      </p:grpSpPr>
      <p:sp>
        <p:nvSpPr>
          <p:cNvPr id="258" name="Google Shape;258;p12"/>
          <p:cNvSpPr txBox="1"/>
          <p:nvPr>
            <p:ph type="title"/>
          </p:nvPr>
        </p:nvSpPr>
        <p:spPr>
          <a:xfrm>
            <a:off x="571993" y="219977"/>
            <a:ext cx="8644136" cy="117989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700"/>
              <a:buFont typeface="Calibri"/>
              <a:buNone/>
            </a:pPr>
            <a:r>
              <a:rPr b="1" lang="en-US" sz="3700">
                <a:solidFill>
                  <a:schemeClr val="accent1"/>
                </a:solidFill>
              </a:rPr>
              <a:t>Leveraging Your Expertise:</a:t>
            </a:r>
            <a:br>
              <a:rPr lang="en-US" sz="3700">
                <a:solidFill>
                  <a:schemeClr val="accent1"/>
                </a:solidFill>
              </a:rPr>
            </a:br>
            <a:r>
              <a:rPr i="1" lang="en-US" sz="3700">
                <a:solidFill>
                  <a:schemeClr val="accent1"/>
                </a:solidFill>
                <a:latin typeface="Constantia"/>
                <a:ea typeface="Constantia"/>
                <a:cs typeface="Constantia"/>
                <a:sym typeface="Constantia"/>
              </a:rPr>
              <a:t>Messaging the Issue</a:t>
            </a:r>
            <a:endParaRPr/>
          </a:p>
        </p:txBody>
      </p:sp>
      <p:grpSp>
        <p:nvGrpSpPr>
          <p:cNvPr id="259" name="Google Shape;259;p12"/>
          <p:cNvGrpSpPr/>
          <p:nvPr/>
        </p:nvGrpSpPr>
        <p:grpSpPr>
          <a:xfrm>
            <a:off x="634605" y="1497873"/>
            <a:ext cx="7895659" cy="5180667"/>
            <a:chOff x="1378036" y="1814640"/>
            <a:chExt cx="6603068" cy="4188426"/>
          </a:xfrm>
        </p:grpSpPr>
        <p:pic>
          <p:nvPicPr>
            <p:cNvPr descr="infographic_smoke-free-housing_V7 (1).pdf" id="260" name="Google Shape;260;p12"/>
            <p:cNvPicPr preferRelativeResize="0"/>
            <p:nvPr/>
          </p:nvPicPr>
          <p:blipFill rotWithShape="1">
            <a:blip r:embed="rId3">
              <a:alphaModFix/>
            </a:blip>
            <a:srcRect b="0" l="0" r="0" t="0"/>
            <a:stretch/>
          </p:blipFill>
          <p:spPr>
            <a:xfrm rot="784679">
              <a:off x="6118680" y="1990769"/>
              <a:ext cx="1616144" cy="2362056"/>
            </a:xfrm>
            <a:prstGeom prst="rect">
              <a:avLst/>
            </a:prstGeom>
            <a:noFill/>
            <a:ln>
              <a:noFill/>
            </a:ln>
          </p:spPr>
        </p:pic>
        <p:pic>
          <p:nvPicPr>
            <p:cNvPr descr="SJSW Fact Sheet-3.pdf" id="261" name="Google Shape;261;p12"/>
            <p:cNvPicPr preferRelativeResize="0"/>
            <p:nvPr/>
          </p:nvPicPr>
          <p:blipFill rotWithShape="1">
            <a:blip r:embed="rId4">
              <a:alphaModFix/>
            </a:blip>
            <a:srcRect b="0" l="0" r="0" t="0"/>
            <a:stretch/>
          </p:blipFill>
          <p:spPr>
            <a:xfrm rot="-280328">
              <a:off x="3167670" y="1878048"/>
              <a:ext cx="1643083" cy="21125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oing Smokefree Matters - Casinos (1).pdf" id="262" name="Google Shape;262;p12"/>
            <p:cNvPicPr preferRelativeResize="0"/>
            <p:nvPr/>
          </p:nvPicPr>
          <p:blipFill rotWithShape="1">
            <a:blip r:embed="rId5">
              <a:alphaModFix/>
            </a:blip>
            <a:srcRect b="0" l="0" r="0" t="0"/>
            <a:stretch/>
          </p:blipFill>
          <p:spPr>
            <a:xfrm>
              <a:off x="4567392" y="2027882"/>
              <a:ext cx="1741634" cy="2253878"/>
            </a:xfrm>
            <a:prstGeom prst="rect">
              <a:avLst/>
            </a:prstGeom>
            <a:noFill/>
            <a:ln>
              <a:noFill/>
            </a:ln>
          </p:spPr>
        </p:pic>
        <p:pic>
          <p:nvPicPr>
            <p:cNvPr descr="SmokeFreeWorkplaces_info_rnd5 (003).pdf" id="263" name="Google Shape;263;p12"/>
            <p:cNvPicPr preferRelativeResize="0"/>
            <p:nvPr/>
          </p:nvPicPr>
          <p:blipFill rotWithShape="1">
            <a:blip r:embed="rId6">
              <a:alphaModFix/>
            </a:blip>
            <a:srcRect b="0" l="0" r="0" t="0"/>
            <a:stretch/>
          </p:blipFill>
          <p:spPr>
            <a:xfrm rot="-589618">
              <a:off x="1567494" y="2013097"/>
              <a:ext cx="1837618" cy="23780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smokefree_ebr_clean_air_for_some_final_012216.pdf" id="264" name="Google Shape;264;p12"/>
            <p:cNvPicPr preferRelativeResize="0"/>
            <p:nvPr/>
          </p:nvPicPr>
          <p:blipFill rotWithShape="1">
            <a:blip r:embed="rId7">
              <a:alphaModFix/>
            </a:blip>
            <a:srcRect b="0" l="0" r="0" t="0"/>
            <a:stretch/>
          </p:blipFill>
          <p:spPr>
            <a:xfrm rot="249542">
              <a:off x="1642496" y="3337418"/>
              <a:ext cx="1735986" cy="22465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Secondhand Smoke_Infographic.pdf" id="265" name="Google Shape;265;p12"/>
            <p:cNvPicPr preferRelativeResize="0"/>
            <p:nvPr/>
          </p:nvPicPr>
          <p:blipFill rotWithShape="1">
            <a:blip r:embed="rId8">
              <a:alphaModFix/>
            </a:blip>
            <a:srcRect b="0" l="0" r="0" t="0"/>
            <a:stretch/>
          </p:blipFill>
          <p:spPr>
            <a:xfrm>
              <a:off x="3051184" y="3624393"/>
              <a:ext cx="1737361" cy="2215533"/>
            </a:xfrm>
            <a:prstGeom prst="rect">
              <a:avLst/>
            </a:prstGeom>
            <a:noFill/>
            <a:ln>
              <a:noFill/>
            </a:ln>
          </p:spPr>
        </p:pic>
        <p:pic>
          <p:nvPicPr>
            <p:cNvPr descr="E Cigarettes_Infographic.pdf" id="266" name="Google Shape;266;p12"/>
            <p:cNvPicPr preferRelativeResize="0"/>
            <p:nvPr/>
          </p:nvPicPr>
          <p:blipFill rotWithShape="1">
            <a:blip r:embed="rId9">
              <a:alphaModFix/>
            </a:blip>
            <a:srcRect b="0" l="0" r="0" t="0"/>
            <a:stretch/>
          </p:blipFill>
          <p:spPr>
            <a:xfrm>
              <a:off x="6087329" y="3408448"/>
              <a:ext cx="1715075" cy="2219508"/>
            </a:xfrm>
            <a:prstGeom prst="rect">
              <a:avLst/>
            </a:prstGeom>
            <a:noFill/>
            <a:ln>
              <a:noFill/>
            </a:ln>
          </p:spPr>
        </p:pic>
        <p:pic>
          <p:nvPicPr>
            <p:cNvPr descr="CDC e-cig fact sheet.pdf" id="267" name="Google Shape;267;p12"/>
            <p:cNvPicPr preferRelativeResize="0"/>
            <p:nvPr/>
          </p:nvPicPr>
          <p:blipFill rotWithShape="1">
            <a:blip r:embed="rId10">
              <a:alphaModFix/>
            </a:blip>
            <a:srcRect b="0" l="0" r="0" t="0"/>
            <a:stretch/>
          </p:blipFill>
          <p:spPr>
            <a:xfrm rot="508137">
              <a:off x="4728221" y="3637029"/>
              <a:ext cx="1738840" cy="22502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pic>
        <p:nvPicPr>
          <p:cNvPr id="268" name="Google Shape;268;p12"/>
          <p:cNvPicPr preferRelativeResize="0"/>
          <p:nvPr/>
        </p:nvPicPr>
        <p:blipFill rotWithShape="1">
          <a:blip r:embed="rId11">
            <a:alphaModFix/>
          </a:blip>
          <a:srcRect b="0" l="0" r="0" t="0"/>
          <a:stretch/>
        </p:blipFill>
        <p:spPr>
          <a:xfrm>
            <a:off x="346972" y="6328329"/>
            <a:ext cx="1634420" cy="309694"/>
          </a:xfrm>
          <a:prstGeom prst="rect">
            <a:avLst/>
          </a:prstGeom>
          <a:noFill/>
          <a:ln>
            <a:noFill/>
          </a:ln>
        </p:spPr>
      </p:pic>
      <p:pic>
        <p:nvPicPr>
          <p:cNvPr id="269" name="Google Shape;269;p12"/>
          <p:cNvPicPr preferRelativeResize="0"/>
          <p:nvPr/>
        </p:nvPicPr>
        <p:blipFill rotWithShape="1">
          <a:blip r:embed="rId12">
            <a:alphaModFix/>
          </a:blip>
          <a:srcRect b="0" l="0" r="0" t="0"/>
          <a:stretch/>
        </p:blipFill>
        <p:spPr>
          <a:xfrm>
            <a:off x="7196339" y="6328329"/>
            <a:ext cx="1734011" cy="372450"/>
          </a:xfrm>
          <a:prstGeom prst="rect">
            <a:avLst/>
          </a:prstGeom>
          <a:noFill/>
          <a:ln>
            <a:noFill/>
          </a:ln>
        </p:spPr>
      </p:pic>
      <p:sp>
        <p:nvSpPr>
          <p:cNvPr id="270" name="Google Shape;270;p12"/>
          <p:cNvSpPr/>
          <p:nvPr/>
        </p:nvSpPr>
        <p:spPr>
          <a:xfrm>
            <a:off x="1" y="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EDUCATE YOUR COMMUNITY</a:t>
            </a:r>
            <a:endParaRPr/>
          </a:p>
        </p:txBody>
      </p:sp>
    </p:spTree>
  </p:cSld>
  <p:clrMapOvr>
    <a:masterClrMapping/>
  </p:clrMapOvr>
  <mc:AlternateContent>
    <mc:Choice Requires="p14">
      <p:transition spd="slow" p14:dur="800">
        <p14:flythrough dir="out"/>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4" name="Shape 274"/>
        <p:cNvGrpSpPr/>
        <p:nvPr/>
      </p:nvGrpSpPr>
      <p:grpSpPr>
        <a:xfrm>
          <a:off x="0" y="0"/>
          <a:ext cx="0" cy="0"/>
          <a:chOff x="0" y="0"/>
          <a:chExt cx="0" cy="0"/>
        </a:xfrm>
      </p:grpSpPr>
      <p:sp>
        <p:nvSpPr>
          <p:cNvPr id="275" name="Google Shape;275;p13"/>
          <p:cNvSpPr txBox="1"/>
          <p:nvPr>
            <p:ph type="title"/>
          </p:nvPr>
        </p:nvSpPr>
        <p:spPr>
          <a:xfrm>
            <a:off x="628649" y="4357472"/>
            <a:ext cx="4109605" cy="164592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4000"/>
              <a:buFont typeface="Calibri"/>
              <a:buNone/>
            </a:pPr>
            <a:r>
              <a:rPr lang="en-US" sz="4000">
                <a:solidFill>
                  <a:schemeClr val="accent1"/>
                </a:solidFill>
              </a:rPr>
              <a:t>Messaging…</a:t>
            </a:r>
            <a:br>
              <a:rPr lang="en-US" sz="4000">
                <a:solidFill>
                  <a:schemeClr val="accent1"/>
                </a:solidFill>
              </a:rPr>
            </a:br>
            <a:r>
              <a:rPr lang="en-US" sz="4000">
                <a:solidFill>
                  <a:schemeClr val="accent1"/>
                </a:solidFill>
              </a:rPr>
              <a:t>Make it Relevant</a:t>
            </a:r>
            <a:endParaRPr/>
          </a:p>
        </p:txBody>
      </p:sp>
      <p:sp>
        <p:nvSpPr>
          <p:cNvPr id="276" name="Google Shape;276;p13"/>
          <p:cNvSpPr txBox="1"/>
          <p:nvPr>
            <p:ph idx="1" type="body"/>
          </p:nvPr>
        </p:nvSpPr>
        <p:spPr>
          <a:xfrm>
            <a:off x="4534608" y="4399037"/>
            <a:ext cx="4533729" cy="1645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Don’t be afraid to translate the message</a:t>
            </a:r>
            <a:endParaRPr/>
          </a:p>
          <a:p>
            <a:pPr indent="0" lvl="0" marL="0" rtl="0" algn="l">
              <a:lnSpc>
                <a:spcPct val="90000"/>
              </a:lnSpc>
              <a:spcBef>
                <a:spcPts val="1000"/>
              </a:spcBef>
              <a:spcAft>
                <a:spcPts val="0"/>
              </a:spcAft>
              <a:buClr>
                <a:schemeClr val="dk1"/>
              </a:buClr>
              <a:buSzPts val="2400"/>
              <a:buNone/>
            </a:pPr>
            <a:r>
              <a:rPr lang="en-US" sz="2400"/>
              <a:t>Potential partners want to know “why should we care?”</a:t>
            </a:r>
            <a:endParaRPr/>
          </a:p>
        </p:txBody>
      </p:sp>
      <p:pic>
        <p:nvPicPr>
          <p:cNvPr id="277" name="Google Shape;277;p13"/>
          <p:cNvPicPr preferRelativeResize="0"/>
          <p:nvPr/>
        </p:nvPicPr>
        <p:blipFill rotWithShape="1">
          <a:blip r:embed="rId3">
            <a:alphaModFix/>
          </a:blip>
          <a:srcRect b="4" l="0" r="4" t="5560"/>
          <a:stretch/>
        </p:blipFill>
        <p:spPr>
          <a:xfrm>
            <a:off x="415811" y="476600"/>
            <a:ext cx="2688336" cy="3639935"/>
          </a:xfrm>
          <a:prstGeom prst="rect">
            <a:avLst/>
          </a:prstGeom>
          <a:noFill/>
          <a:ln>
            <a:noFill/>
          </a:ln>
        </p:spPr>
      </p:pic>
      <p:pic>
        <p:nvPicPr>
          <p:cNvPr id="278" name="Google Shape;278;p13"/>
          <p:cNvPicPr preferRelativeResize="0"/>
          <p:nvPr/>
        </p:nvPicPr>
        <p:blipFill rotWithShape="1">
          <a:blip r:embed="rId4">
            <a:alphaModFix/>
          </a:blip>
          <a:srcRect b="3927" l="0" r="4" t="1652"/>
          <a:stretch/>
        </p:blipFill>
        <p:spPr>
          <a:xfrm>
            <a:off x="3259436" y="476599"/>
            <a:ext cx="2688336" cy="3639312"/>
          </a:xfrm>
          <a:prstGeom prst="rect">
            <a:avLst/>
          </a:prstGeom>
          <a:noFill/>
          <a:ln>
            <a:noFill/>
          </a:ln>
        </p:spPr>
      </p:pic>
      <p:pic>
        <p:nvPicPr>
          <p:cNvPr id="279" name="Google Shape;279;p13"/>
          <p:cNvPicPr preferRelativeResize="0"/>
          <p:nvPr/>
        </p:nvPicPr>
        <p:blipFill rotWithShape="1">
          <a:blip r:embed="rId5">
            <a:alphaModFix/>
          </a:blip>
          <a:srcRect b="5580" l="0" r="4" t="0"/>
          <a:stretch/>
        </p:blipFill>
        <p:spPr>
          <a:xfrm>
            <a:off x="6103061" y="476599"/>
            <a:ext cx="2688336" cy="3639312"/>
          </a:xfrm>
          <a:prstGeom prst="rect">
            <a:avLst/>
          </a:prstGeom>
          <a:noFill/>
          <a:ln>
            <a:noFill/>
          </a:ln>
        </p:spPr>
      </p:pic>
      <p:sp>
        <p:nvSpPr>
          <p:cNvPr id="280" name="Google Shape;280;p13"/>
          <p:cNvSpPr/>
          <p:nvPr/>
        </p:nvSpPr>
        <p:spPr>
          <a:xfrm>
            <a:off x="1" y="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EDUCATE YOUR COMMUNITY</a:t>
            </a:r>
            <a:endParaRPr/>
          </a:p>
        </p:txBody>
      </p:sp>
      <p:pic>
        <p:nvPicPr>
          <p:cNvPr id="281" name="Google Shape;281;p13"/>
          <p:cNvPicPr preferRelativeResize="0"/>
          <p:nvPr/>
        </p:nvPicPr>
        <p:blipFill rotWithShape="1">
          <a:blip r:embed="rId6">
            <a:alphaModFix/>
          </a:blip>
          <a:srcRect b="0" l="0" r="0" t="0"/>
          <a:stretch/>
        </p:blipFill>
        <p:spPr>
          <a:xfrm>
            <a:off x="346972" y="6328329"/>
            <a:ext cx="1634420" cy="309694"/>
          </a:xfrm>
          <a:prstGeom prst="rect">
            <a:avLst/>
          </a:prstGeom>
          <a:noFill/>
          <a:ln>
            <a:noFill/>
          </a:ln>
        </p:spPr>
      </p:pic>
      <p:pic>
        <p:nvPicPr>
          <p:cNvPr id="282" name="Google Shape;282;p13"/>
          <p:cNvPicPr preferRelativeResize="0"/>
          <p:nvPr/>
        </p:nvPicPr>
        <p:blipFill rotWithShape="1">
          <a:blip r:embed="rId7">
            <a:alphaModFix/>
          </a:blip>
          <a:srcRect b="0" l="0" r="0" t="0"/>
          <a:stretch/>
        </p:blipFill>
        <p:spPr>
          <a:xfrm>
            <a:off x="7196339" y="6328329"/>
            <a:ext cx="1734011" cy="372450"/>
          </a:xfrm>
          <a:prstGeom prst="rect">
            <a:avLst/>
          </a:prstGeom>
          <a:noFill/>
          <a:ln>
            <a:noFill/>
          </a:ln>
        </p:spPr>
      </p:pic>
      <p:cxnSp>
        <p:nvCxnSpPr>
          <p:cNvPr id="283" name="Google Shape;283;p13"/>
          <p:cNvCxnSpPr/>
          <p:nvPr/>
        </p:nvCxnSpPr>
        <p:spPr>
          <a:xfrm>
            <a:off x="4308764" y="4357595"/>
            <a:ext cx="0" cy="1742782"/>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7" name="Shape 287"/>
        <p:cNvGrpSpPr/>
        <p:nvPr/>
      </p:nvGrpSpPr>
      <p:grpSpPr>
        <a:xfrm>
          <a:off x="0" y="0"/>
          <a:ext cx="0" cy="0"/>
          <a:chOff x="0" y="0"/>
          <a:chExt cx="0" cy="0"/>
        </a:xfrm>
      </p:grpSpPr>
      <p:sp>
        <p:nvSpPr>
          <p:cNvPr id="288" name="Google Shape;288;p14"/>
          <p:cNvSpPr txBox="1"/>
          <p:nvPr>
            <p:ph type="title"/>
          </p:nvPr>
        </p:nvSpPr>
        <p:spPr>
          <a:xfrm>
            <a:off x="185200" y="292419"/>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Be prepared to take on tough issues</a:t>
            </a:r>
            <a:endParaRPr/>
          </a:p>
        </p:txBody>
      </p:sp>
      <p:pic>
        <p:nvPicPr>
          <p:cNvPr id="289" name="Google Shape;289;p14"/>
          <p:cNvPicPr preferRelativeResize="0"/>
          <p:nvPr>
            <p:ph idx="1" type="body"/>
          </p:nvPr>
        </p:nvPicPr>
        <p:blipFill rotWithShape="1">
          <a:blip r:embed="rId3">
            <a:alphaModFix/>
          </a:blip>
          <a:srcRect b="0" l="0" r="0" t="0"/>
          <a:stretch/>
        </p:blipFill>
        <p:spPr>
          <a:xfrm>
            <a:off x="4572001" y="1403800"/>
            <a:ext cx="3699058" cy="47870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90" name="Google Shape;290;p14"/>
          <p:cNvPicPr preferRelativeResize="0"/>
          <p:nvPr/>
        </p:nvPicPr>
        <p:blipFill rotWithShape="1">
          <a:blip r:embed="rId4">
            <a:alphaModFix/>
          </a:blip>
          <a:srcRect b="0" l="0" r="0" t="0"/>
          <a:stretch/>
        </p:blipFill>
        <p:spPr>
          <a:xfrm>
            <a:off x="429491" y="1403801"/>
            <a:ext cx="3699059" cy="47870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91" name="Google Shape;291;p14"/>
          <p:cNvSpPr/>
          <p:nvPr/>
        </p:nvSpPr>
        <p:spPr>
          <a:xfrm>
            <a:off x="1" y="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EDUCATE YOUR COMMUNITY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5" name="Shape 295"/>
        <p:cNvGrpSpPr/>
        <p:nvPr/>
      </p:nvGrpSpPr>
      <p:grpSpPr>
        <a:xfrm>
          <a:off x="0" y="0"/>
          <a:ext cx="0" cy="0"/>
          <a:chOff x="0" y="0"/>
          <a:chExt cx="0" cy="0"/>
        </a:xfrm>
      </p:grpSpPr>
      <p:sp>
        <p:nvSpPr>
          <p:cNvPr id="296" name="Google Shape;296;p15"/>
          <p:cNvSpPr txBox="1"/>
          <p:nvPr>
            <p:ph type="title"/>
          </p:nvPr>
        </p:nvSpPr>
        <p:spPr>
          <a:xfrm>
            <a:off x="374072" y="365126"/>
            <a:ext cx="717562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Messaging: Smokefree is </a:t>
            </a:r>
            <a:br>
              <a:rPr lang="en-US"/>
            </a:br>
            <a:r>
              <a:rPr lang="en-US"/>
              <a:t>Good for Business</a:t>
            </a:r>
            <a:endParaRPr/>
          </a:p>
        </p:txBody>
      </p:sp>
      <p:pic>
        <p:nvPicPr>
          <p:cNvPr id="297" name="Google Shape;297;p15"/>
          <p:cNvPicPr preferRelativeResize="0"/>
          <p:nvPr>
            <p:ph idx="1" type="body"/>
          </p:nvPr>
        </p:nvPicPr>
        <p:blipFill rotWithShape="1">
          <a:blip r:embed="rId3">
            <a:alphaModFix/>
          </a:blip>
          <a:srcRect b="0" l="0" r="0" t="0"/>
          <a:stretch/>
        </p:blipFill>
        <p:spPr>
          <a:xfrm>
            <a:off x="3962403" y="1690689"/>
            <a:ext cx="3484311" cy="4351338"/>
          </a:xfrm>
          <a:prstGeom prst="rect">
            <a:avLst/>
          </a:prstGeom>
          <a:noFill/>
          <a:ln>
            <a:noFill/>
          </a:ln>
        </p:spPr>
      </p:pic>
      <p:pic>
        <p:nvPicPr>
          <p:cNvPr descr="Picture 15" id="298" name="Google Shape;298;p15"/>
          <p:cNvPicPr preferRelativeResize="0"/>
          <p:nvPr/>
        </p:nvPicPr>
        <p:blipFill rotWithShape="1">
          <a:blip r:embed="rId4">
            <a:alphaModFix/>
          </a:blip>
          <a:srcRect b="0" l="0" r="0" t="0"/>
          <a:stretch/>
        </p:blipFill>
        <p:spPr>
          <a:xfrm>
            <a:off x="7549698" y="353932"/>
            <a:ext cx="1489295" cy="6150136"/>
          </a:xfrm>
          <a:prstGeom prst="rect">
            <a:avLst/>
          </a:prstGeom>
          <a:noFill/>
          <a:ln>
            <a:noFill/>
          </a:ln>
        </p:spPr>
      </p:pic>
      <p:pic>
        <p:nvPicPr>
          <p:cNvPr descr="Picture 3" id="299" name="Google Shape;299;p15"/>
          <p:cNvPicPr preferRelativeResize="0"/>
          <p:nvPr/>
        </p:nvPicPr>
        <p:blipFill rotWithShape="1">
          <a:blip r:embed="rId5">
            <a:alphaModFix/>
          </a:blip>
          <a:srcRect b="0" l="0" r="0" t="0"/>
          <a:stretch/>
        </p:blipFill>
        <p:spPr>
          <a:xfrm>
            <a:off x="142192" y="1763396"/>
            <a:ext cx="3696323" cy="19682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Picture 4" id="300" name="Google Shape;300;p15"/>
          <p:cNvPicPr preferRelativeResize="0"/>
          <p:nvPr/>
        </p:nvPicPr>
        <p:blipFill rotWithShape="1">
          <a:blip r:embed="rId6">
            <a:alphaModFix/>
          </a:blip>
          <a:srcRect b="0" l="0" r="0" t="0"/>
          <a:stretch/>
        </p:blipFill>
        <p:spPr>
          <a:xfrm>
            <a:off x="167860" y="4018316"/>
            <a:ext cx="3644985" cy="19682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01" name="Google Shape;301;p15"/>
          <p:cNvSpPr/>
          <p:nvPr/>
        </p:nvSpPr>
        <p:spPr>
          <a:xfrm>
            <a:off x="1" y="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EDUCATE YOUR COMMUNITY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5" name="Shape 305"/>
        <p:cNvGrpSpPr/>
        <p:nvPr/>
      </p:nvGrpSpPr>
      <p:grpSpPr>
        <a:xfrm>
          <a:off x="0" y="0"/>
          <a:ext cx="0" cy="0"/>
          <a:chOff x="0" y="0"/>
          <a:chExt cx="0" cy="0"/>
        </a:xfrm>
      </p:grpSpPr>
      <p:sp>
        <p:nvSpPr>
          <p:cNvPr id="306" name="Google Shape;306;p16"/>
          <p:cNvSpPr txBox="1"/>
          <p:nvPr>
            <p:ph idx="4294967295" type="title"/>
          </p:nvPr>
        </p:nvSpPr>
        <p:spPr>
          <a:xfrm>
            <a:off x="303057" y="375417"/>
            <a:ext cx="8437418"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a:t>Community Engagement Activities: </a:t>
            </a:r>
            <a:br>
              <a:rPr lang="en-US"/>
            </a:br>
            <a:r>
              <a:rPr lang="en-US"/>
              <a:t>	</a:t>
            </a:r>
            <a:r>
              <a:rPr lang="en-US">
                <a:solidFill>
                  <a:schemeClr val="accent1"/>
                </a:solidFill>
              </a:rPr>
              <a:t>Be EVERYWHERE you can be!</a:t>
            </a:r>
            <a:endParaRPr/>
          </a:p>
        </p:txBody>
      </p:sp>
      <p:sp>
        <p:nvSpPr>
          <p:cNvPr id="307" name="Google Shape;307;p16"/>
          <p:cNvSpPr txBox="1"/>
          <p:nvPr>
            <p:ph idx="4294967295" type="body"/>
          </p:nvPr>
        </p:nvSpPr>
        <p:spPr>
          <a:xfrm>
            <a:off x="371764" y="1791569"/>
            <a:ext cx="5598223" cy="4669413"/>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400"/>
              <a:buChar char="•"/>
            </a:pPr>
            <a:r>
              <a:rPr lang="en-US" sz="2400"/>
              <a:t>Football Tailgate Events </a:t>
            </a:r>
            <a:endParaRPr/>
          </a:p>
          <a:p>
            <a:pPr indent="-228600" lvl="0" marL="228600" rtl="0" algn="l">
              <a:lnSpc>
                <a:spcPct val="90000"/>
              </a:lnSpc>
              <a:spcBef>
                <a:spcPts val="1000"/>
              </a:spcBef>
              <a:spcAft>
                <a:spcPts val="0"/>
              </a:spcAft>
              <a:buClr>
                <a:schemeClr val="dk1"/>
              </a:buClr>
              <a:buSzPts val="2400"/>
              <a:buChar char="•"/>
            </a:pPr>
            <a:r>
              <a:rPr lang="en-US" sz="2400"/>
              <a:t>Community Festivals </a:t>
            </a:r>
            <a:endParaRPr/>
          </a:p>
          <a:p>
            <a:pPr indent="-228600" lvl="0" marL="228600" rtl="0" algn="l">
              <a:lnSpc>
                <a:spcPct val="90000"/>
              </a:lnSpc>
              <a:spcBef>
                <a:spcPts val="1000"/>
              </a:spcBef>
              <a:spcAft>
                <a:spcPts val="0"/>
              </a:spcAft>
              <a:buClr>
                <a:schemeClr val="dk1"/>
              </a:buClr>
              <a:buSzPts val="2400"/>
              <a:buChar char="•"/>
            </a:pPr>
            <a:r>
              <a:rPr lang="en-US" sz="2400"/>
              <a:t>High-Visibility Sporting Events</a:t>
            </a:r>
            <a:endParaRPr/>
          </a:p>
          <a:p>
            <a:pPr indent="-228600" lvl="0" marL="228600" rtl="0" algn="l">
              <a:lnSpc>
                <a:spcPct val="90000"/>
              </a:lnSpc>
              <a:spcBef>
                <a:spcPts val="1000"/>
              </a:spcBef>
              <a:spcAft>
                <a:spcPts val="0"/>
              </a:spcAft>
              <a:buClr>
                <a:schemeClr val="dk1"/>
              </a:buClr>
              <a:buSzPts val="2400"/>
              <a:buChar char="•"/>
            </a:pPr>
            <a:r>
              <a:rPr lang="en-US" sz="2400"/>
              <a:t>Health Fairs</a:t>
            </a:r>
            <a:endParaRPr/>
          </a:p>
          <a:p>
            <a:pPr indent="-228600" lvl="0" marL="228600" rtl="0" algn="l">
              <a:lnSpc>
                <a:spcPct val="90000"/>
              </a:lnSpc>
              <a:spcBef>
                <a:spcPts val="1000"/>
              </a:spcBef>
              <a:spcAft>
                <a:spcPts val="0"/>
              </a:spcAft>
              <a:buClr>
                <a:schemeClr val="dk1"/>
              </a:buClr>
              <a:buSzPts val="2400"/>
              <a:buChar char="•"/>
            </a:pPr>
            <a:r>
              <a:rPr lang="en-US" sz="2400"/>
              <a:t>Business Meetings</a:t>
            </a:r>
            <a:endParaRPr/>
          </a:p>
          <a:p>
            <a:pPr indent="-228600" lvl="0" marL="228600" rtl="0" algn="l">
              <a:lnSpc>
                <a:spcPct val="90000"/>
              </a:lnSpc>
              <a:spcBef>
                <a:spcPts val="1000"/>
              </a:spcBef>
              <a:spcAft>
                <a:spcPts val="0"/>
              </a:spcAft>
              <a:buClr>
                <a:schemeClr val="dk1"/>
              </a:buClr>
              <a:buSzPts val="2400"/>
              <a:buChar char="•"/>
            </a:pPr>
            <a:r>
              <a:rPr lang="en-US" sz="2400"/>
              <a:t>Social Meetings</a:t>
            </a:r>
            <a:endParaRPr/>
          </a:p>
          <a:p>
            <a:pPr indent="-228600" lvl="0" marL="228600" rtl="0" algn="l">
              <a:lnSpc>
                <a:spcPct val="90000"/>
              </a:lnSpc>
              <a:spcBef>
                <a:spcPts val="1000"/>
              </a:spcBef>
              <a:spcAft>
                <a:spcPts val="0"/>
              </a:spcAft>
              <a:buClr>
                <a:schemeClr val="dk1"/>
              </a:buClr>
              <a:buSzPts val="2400"/>
              <a:buChar char="•"/>
            </a:pPr>
            <a:r>
              <a:rPr lang="en-US" sz="2400"/>
              <a:t>Health Events</a:t>
            </a:r>
            <a:endParaRPr/>
          </a:p>
          <a:p>
            <a:pPr indent="-228600" lvl="0" marL="228600" rtl="0" algn="l">
              <a:lnSpc>
                <a:spcPct val="90000"/>
              </a:lnSpc>
              <a:spcBef>
                <a:spcPts val="1000"/>
              </a:spcBef>
              <a:spcAft>
                <a:spcPts val="0"/>
              </a:spcAft>
              <a:buClr>
                <a:schemeClr val="dk1"/>
              </a:buClr>
              <a:buSzPts val="2400"/>
              <a:buChar char="•"/>
            </a:pPr>
            <a:r>
              <a:rPr lang="en-US" sz="2400"/>
              <a:t>Music Festivals</a:t>
            </a:r>
            <a:endParaRPr/>
          </a:p>
          <a:p>
            <a:pPr indent="-228600" lvl="0" marL="228600" rtl="0" algn="l">
              <a:lnSpc>
                <a:spcPct val="90000"/>
              </a:lnSpc>
              <a:spcBef>
                <a:spcPts val="1000"/>
              </a:spcBef>
              <a:spcAft>
                <a:spcPts val="0"/>
              </a:spcAft>
              <a:buClr>
                <a:schemeClr val="dk1"/>
              </a:buClr>
              <a:buSzPts val="2400"/>
              <a:buChar char="•"/>
            </a:pPr>
            <a:r>
              <a:rPr lang="en-US" sz="2400"/>
              <a:t>Flea Markets</a:t>
            </a:r>
            <a:endParaRPr/>
          </a:p>
          <a:p>
            <a:pPr indent="-228600" lvl="0" marL="228600" rtl="0" algn="l">
              <a:lnSpc>
                <a:spcPct val="90000"/>
              </a:lnSpc>
              <a:spcBef>
                <a:spcPts val="1000"/>
              </a:spcBef>
              <a:spcAft>
                <a:spcPts val="0"/>
              </a:spcAft>
              <a:buClr>
                <a:schemeClr val="dk1"/>
              </a:buClr>
              <a:buSzPts val="2400"/>
              <a:buChar char="•"/>
            </a:pPr>
            <a:r>
              <a:rPr lang="en-US" sz="2400"/>
              <a:t>Cookouts</a:t>
            </a:r>
            <a:endParaRPr/>
          </a:p>
          <a:p>
            <a:pPr indent="-228600" lvl="0" marL="228600" rtl="0" algn="l">
              <a:lnSpc>
                <a:spcPct val="90000"/>
              </a:lnSpc>
              <a:spcBef>
                <a:spcPts val="1000"/>
              </a:spcBef>
              <a:spcAft>
                <a:spcPts val="0"/>
              </a:spcAft>
              <a:buClr>
                <a:schemeClr val="dk1"/>
              </a:buClr>
              <a:buSzPts val="2400"/>
              <a:buChar char="•"/>
            </a:pPr>
            <a:r>
              <a:rPr lang="en-US" sz="2400"/>
              <a:t>Bar events </a:t>
            </a:r>
            <a:endParaRPr/>
          </a:p>
          <a:p>
            <a:pPr indent="0" lvl="0" marL="0" rtl="0" algn="l">
              <a:lnSpc>
                <a:spcPct val="90000"/>
              </a:lnSpc>
              <a:spcBef>
                <a:spcPts val="1000"/>
              </a:spcBef>
              <a:spcAft>
                <a:spcPts val="0"/>
              </a:spcAft>
              <a:buClr>
                <a:schemeClr val="dk1"/>
              </a:buClr>
              <a:buSzPts val="2400"/>
              <a:buNone/>
            </a:pPr>
            <a:r>
              <a:t/>
            </a:r>
            <a:endParaRPr sz="2400"/>
          </a:p>
        </p:txBody>
      </p:sp>
      <p:pic>
        <p:nvPicPr>
          <p:cNvPr id="308" name="Google Shape;308;p16"/>
          <p:cNvPicPr preferRelativeResize="0"/>
          <p:nvPr/>
        </p:nvPicPr>
        <p:blipFill rotWithShape="1">
          <a:blip r:embed="rId3">
            <a:alphaModFix/>
          </a:blip>
          <a:srcRect b="0" l="0" r="0" t="0"/>
          <a:stretch/>
        </p:blipFill>
        <p:spPr>
          <a:xfrm>
            <a:off x="3106560" y="3906538"/>
            <a:ext cx="3476722" cy="26093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09" name="Google Shape;309;p16"/>
          <p:cNvPicPr preferRelativeResize="0"/>
          <p:nvPr/>
        </p:nvPicPr>
        <p:blipFill rotWithShape="1">
          <a:blip r:embed="rId4">
            <a:alphaModFix/>
          </a:blip>
          <a:srcRect b="0" l="0" r="0" t="0"/>
          <a:stretch/>
        </p:blipFill>
        <p:spPr>
          <a:xfrm>
            <a:off x="4521766" y="1582134"/>
            <a:ext cx="2193487" cy="28648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10" name="Google Shape;310;p16"/>
          <p:cNvPicPr preferRelativeResize="0"/>
          <p:nvPr/>
        </p:nvPicPr>
        <p:blipFill rotWithShape="1">
          <a:blip r:embed="rId5">
            <a:alphaModFix/>
          </a:blip>
          <a:srcRect b="0" l="0" r="0" t="0"/>
          <a:stretch/>
        </p:blipFill>
        <p:spPr>
          <a:xfrm rot="516876">
            <a:off x="6302471" y="3423718"/>
            <a:ext cx="2612336" cy="32570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11" name="Google Shape;311;p16"/>
          <p:cNvSpPr/>
          <p:nvPr/>
        </p:nvSpPr>
        <p:spPr>
          <a:xfrm>
            <a:off x="1" y="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EDUCATE AND BUILD POWER</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315" name="Shape 315"/>
        <p:cNvGrpSpPr/>
        <p:nvPr/>
      </p:nvGrpSpPr>
      <p:grpSpPr>
        <a:xfrm>
          <a:off x="0" y="0"/>
          <a:ext cx="0" cy="0"/>
          <a:chOff x="0" y="0"/>
          <a:chExt cx="0" cy="0"/>
        </a:xfrm>
      </p:grpSpPr>
      <p:pic>
        <p:nvPicPr>
          <p:cNvPr id="316" name="Google Shape;316;p17"/>
          <p:cNvPicPr preferRelativeResize="0"/>
          <p:nvPr/>
        </p:nvPicPr>
        <p:blipFill rotWithShape="1">
          <a:blip r:embed="rId3">
            <a:alphaModFix/>
          </a:blip>
          <a:srcRect b="0" l="0" r="0" t="0"/>
          <a:stretch/>
        </p:blipFill>
        <p:spPr>
          <a:xfrm>
            <a:off x="846836" y="1690689"/>
            <a:ext cx="3543427" cy="2064046"/>
          </a:xfrm>
          <a:prstGeom prst="rect">
            <a:avLst/>
          </a:prstGeom>
          <a:noFill/>
          <a:ln>
            <a:noFill/>
          </a:ln>
        </p:spPr>
      </p:pic>
      <p:pic>
        <p:nvPicPr>
          <p:cNvPr id="317" name="Google Shape;317;p17"/>
          <p:cNvPicPr preferRelativeResize="0"/>
          <p:nvPr/>
        </p:nvPicPr>
        <p:blipFill rotWithShape="1">
          <a:blip r:embed="rId4">
            <a:alphaModFix/>
          </a:blip>
          <a:srcRect b="0" l="0" r="0" t="0"/>
          <a:stretch/>
        </p:blipFill>
        <p:spPr>
          <a:xfrm>
            <a:off x="4747459" y="1604031"/>
            <a:ext cx="3549705" cy="20322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18" name="Google Shape;318;p17"/>
          <p:cNvPicPr preferRelativeResize="0"/>
          <p:nvPr/>
        </p:nvPicPr>
        <p:blipFill rotWithShape="1">
          <a:blip r:embed="rId5">
            <a:alphaModFix/>
          </a:blip>
          <a:srcRect b="0" l="0" r="0" t="0"/>
          <a:stretch/>
        </p:blipFill>
        <p:spPr>
          <a:xfrm>
            <a:off x="840558" y="4213728"/>
            <a:ext cx="3543427" cy="21260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19" name="Google Shape;319;p17"/>
          <p:cNvPicPr preferRelativeResize="0"/>
          <p:nvPr/>
        </p:nvPicPr>
        <p:blipFill rotWithShape="1">
          <a:blip r:embed="rId6">
            <a:alphaModFix/>
          </a:blip>
          <a:srcRect b="0" l="0" r="0" t="0"/>
          <a:stretch/>
        </p:blipFill>
        <p:spPr>
          <a:xfrm>
            <a:off x="4760017" y="4070734"/>
            <a:ext cx="3549705" cy="2366470"/>
          </a:xfrm>
          <a:prstGeom prst="rect">
            <a:avLst/>
          </a:prstGeom>
          <a:noFill/>
          <a:ln>
            <a:noFill/>
          </a:ln>
        </p:spPr>
      </p:pic>
      <p:sp>
        <p:nvSpPr>
          <p:cNvPr id="320" name="Google Shape;320;p17"/>
          <p:cNvSpPr/>
          <p:nvPr/>
        </p:nvSpPr>
        <p:spPr>
          <a:xfrm>
            <a:off x="1" y="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EDUCATE AND BUILD POWER</a:t>
            </a:r>
            <a:endParaRPr/>
          </a:p>
        </p:txBody>
      </p:sp>
      <p:sp>
        <p:nvSpPr>
          <p:cNvPr id="321" name="Google Shape;321;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Collect Info For Future Advocacy Efforts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6" name="Shape 326"/>
        <p:cNvGrpSpPr/>
        <p:nvPr/>
      </p:nvGrpSpPr>
      <p:grpSpPr>
        <a:xfrm>
          <a:off x="0" y="0"/>
          <a:ext cx="0" cy="0"/>
          <a:chOff x="0" y="0"/>
          <a:chExt cx="0" cy="0"/>
        </a:xfrm>
      </p:grpSpPr>
      <p:grpSp>
        <p:nvGrpSpPr>
          <p:cNvPr id="327" name="Google Shape;327;p18"/>
          <p:cNvGrpSpPr/>
          <p:nvPr/>
        </p:nvGrpSpPr>
        <p:grpSpPr>
          <a:xfrm>
            <a:off x="1200152" y="1357746"/>
            <a:ext cx="7472792" cy="4027515"/>
            <a:chOff x="3" y="0"/>
            <a:chExt cx="7472792" cy="4027515"/>
          </a:xfrm>
        </p:grpSpPr>
        <p:sp>
          <p:nvSpPr>
            <p:cNvPr id="328" name="Google Shape;328;p18"/>
            <p:cNvSpPr/>
            <p:nvPr/>
          </p:nvSpPr>
          <p:spPr>
            <a:xfrm>
              <a:off x="3" y="0"/>
              <a:ext cx="7472792" cy="4027515"/>
            </a:xfrm>
            <a:prstGeom prst="rightArrow">
              <a:avLst>
                <a:gd fmla="val 50000" name="adj1"/>
                <a:gd fmla="val 50000" name="adj2"/>
              </a:avLst>
            </a:prstGeom>
            <a:gradFill>
              <a:gsLst>
                <a:gs pos="0">
                  <a:srgbClr val="D7E3F2"/>
                </a:gs>
                <a:gs pos="50000">
                  <a:srgbClr val="CDDDF0"/>
                </a:gs>
                <a:gs pos="100000">
                  <a:srgbClr val="B1C2D6"/>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
            <p:cNvSpPr/>
            <p:nvPr/>
          </p:nvSpPr>
          <p:spPr>
            <a:xfrm>
              <a:off x="259157" y="1208254"/>
              <a:ext cx="3386110" cy="1611006"/>
            </a:xfrm>
            <a:prstGeom prst="roundRect">
              <a:avLst>
                <a:gd fmla="val 16667" name="adj"/>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8"/>
            <p:cNvSpPr txBox="1"/>
            <p:nvPr/>
          </p:nvSpPr>
          <p:spPr>
            <a:xfrm>
              <a:off x="337800" y="1286897"/>
              <a:ext cx="3228824" cy="1453720"/>
            </a:xfrm>
            <a:prstGeom prst="rect">
              <a:avLst/>
            </a:prstGeom>
            <a:noFill/>
            <a:ln>
              <a:noFill/>
            </a:ln>
          </p:spPr>
          <p:txBody>
            <a:bodyPr anchorCtr="0" anchor="ctr" bIns="110475" lIns="110475" spcFirstLastPara="1" rIns="110475" wrap="square" tIns="110475">
              <a:noAutofit/>
            </a:bodyPr>
            <a:lstStyle/>
            <a:p>
              <a:pPr indent="0" lvl="0" marL="0" marR="0" rtl="0" algn="ctr">
                <a:lnSpc>
                  <a:spcPct val="90000"/>
                </a:lnSpc>
                <a:spcBef>
                  <a:spcPts val="0"/>
                </a:spcBef>
                <a:spcAft>
                  <a:spcPts val="0"/>
                </a:spcAft>
                <a:buClr>
                  <a:schemeClr val="lt1"/>
                </a:buClr>
                <a:buSzPts val="2900"/>
                <a:buFont typeface="Calibri"/>
                <a:buNone/>
              </a:pPr>
              <a:r>
                <a:rPr lang="en-US" sz="2900">
                  <a:solidFill>
                    <a:schemeClr val="lt1"/>
                  </a:solidFill>
                  <a:latin typeface="Calibri"/>
                  <a:ea typeface="Calibri"/>
                  <a:cs typeface="Calibri"/>
                  <a:sym typeface="Calibri"/>
                </a:rPr>
                <a:t>Now that your community believes there is a problem…</a:t>
              </a:r>
              <a:endParaRPr/>
            </a:p>
          </p:txBody>
        </p:sp>
        <p:sp>
          <p:nvSpPr>
            <p:cNvPr id="331" name="Google Shape;331;p18"/>
            <p:cNvSpPr/>
            <p:nvPr/>
          </p:nvSpPr>
          <p:spPr>
            <a:xfrm>
              <a:off x="3827527" y="1208254"/>
              <a:ext cx="3386110" cy="1611006"/>
            </a:xfrm>
            <a:prstGeom prst="roundRect">
              <a:avLst>
                <a:gd fmla="val 16667" name="adj"/>
              </a:avLst>
            </a:prstGeom>
            <a:gradFill>
              <a:gsLst>
                <a:gs pos="0">
                  <a:srgbClr val="7EB55F"/>
                </a:gs>
                <a:gs pos="50000">
                  <a:srgbClr val="6EB03F"/>
                </a:gs>
                <a:gs pos="100000">
                  <a:srgbClr val="5F9F34"/>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8"/>
            <p:cNvSpPr txBox="1"/>
            <p:nvPr/>
          </p:nvSpPr>
          <p:spPr>
            <a:xfrm>
              <a:off x="3906170" y="1286897"/>
              <a:ext cx="3228824" cy="1453720"/>
            </a:xfrm>
            <a:prstGeom prst="rect">
              <a:avLst/>
            </a:prstGeom>
            <a:noFill/>
            <a:ln>
              <a:noFill/>
            </a:ln>
          </p:spPr>
          <p:txBody>
            <a:bodyPr anchorCtr="0" anchor="ctr" bIns="110475" lIns="110475" spcFirstLastPara="1" rIns="110475" wrap="square" tIns="110475">
              <a:noAutofit/>
            </a:bodyPr>
            <a:lstStyle/>
            <a:p>
              <a:pPr indent="0" lvl="0" marL="0" marR="0" rtl="0" algn="ctr">
                <a:lnSpc>
                  <a:spcPct val="90000"/>
                </a:lnSpc>
                <a:spcBef>
                  <a:spcPts val="0"/>
                </a:spcBef>
                <a:spcAft>
                  <a:spcPts val="0"/>
                </a:spcAft>
                <a:buClr>
                  <a:schemeClr val="lt1"/>
                </a:buClr>
                <a:buSzPts val="2900"/>
                <a:buFont typeface="Calibri"/>
                <a:buNone/>
              </a:pPr>
              <a:r>
                <a:rPr lang="en-US" sz="2900">
                  <a:solidFill>
                    <a:schemeClr val="lt1"/>
                  </a:solidFill>
                  <a:latin typeface="Calibri"/>
                  <a:ea typeface="Calibri"/>
                  <a:cs typeface="Calibri"/>
                  <a:sym typeface="Calibri"/>
                </a:rPr>
                <a:t>they are ready to do something about it!</a:t>
              </a:r>
              <a:endParaRPr/>
            </a:p>
          </p:txBody>
        </p:sp>
      </p:grpSp>
      <p:sp>
        <p:nvSpPr>
          <p:cNvPr id="333" name="Google Shape;333;p18"/>
          <p:cNvSpPr/>
          <p:nvPr/>
        </p:nvSpPr>
        <p:spPr>
          <a:xfrm>
            <a:off x="1" y="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
        <p:nvSpPr>
          <p:cNvPr id="334" name="Google Shape;334;p18"/>
          <p:cNvSpPr txBox="1"/>
          <p:nvPr/>
        </p:nvSpPr>
        <p:spPr>
          <a:xfrm>
            <a:off x="-618259" y="373795"/>
            <a:ext cx="7886700" cy="1133499"/>
          </a:xfrm>
          <a:prstGeom prst="rect">
            <a:avLst/>
          </a:prstGeom>
          <a:noFill/>
          <a:ln>
            <a:noFill/>
          </a:ln>
        </p:spPr>
        <p:txBody>
          <a:bodyPr anchorCtr="0" anchor="ctr" bIns="44625" lIns="89275" spcFirstLastPara="1" rIns="91425" wrap="square" tIns="44625">
            <a:normAutofit/>
          </a:bodyPr>
          <a:lstStyle/>
          <a:p>
            <a:pPr indent="0" lvl="0" marL="0" marR="0" rtl="0" algn="ctr">
              <a:lnSpc>
                <a:spcPct val="90000"/>
              </a:lnSpc>
              <a:spcBef>
                <a:spcPts val="0"/>
              </a:spcBef>
              <a:spcAft>
                <a:spcPts val="0"/>
              </a:spcAft>
              <a:buClr>
                <a:schemeClr val="accent1"/>
              </a:buClr>
              <a:buSzPts val="4800"/>
              <a:buFont typeface="Calibri"/>
              <a:buNone/>
            </a:pPr>
            <a:r>
              <a:rPr b="1" lang="en-US" sz="4800">
                <a:solidFill>
                  <a:schemeClr val="accent1"/>
                </a:solidFill>
                <a:latin typeface="Calibri"/>
                <a:ea typeface="Calibri"/>
                <a:cs typeface="Calibri"/>
                <a:sym typeface="Calibri"/>
              </a:rPr>
              <a:t>Ready for Change… </a:t>
            </a:r>
            <a:endParaRPr b="1" sz="4800">
              <a:solidFill>
                <a:schemeClr val="accent1"/>
              </a:solidFill>
              <a:latin typeface="Calibri"/>
              <a:ea typeface="Calibri"/>
              <a:cs typeface="Calibri"/>
              <a:sym typeface="Calibri"/>
            </a:endParaRPr>
          </a:p>
        </p:txBody>
      </p:sp>
      <p:sp>
        <p:nvSpPr>
          <p:cNvPr id="335" name="Google Shape;335;p18"/>
          <p:cNvSpPr txBox="1"/>
          <p:nvPr>
            <p:ph type="title"/>
          </p:nvPr>
        </p:nvSpPr>
        <p:spPr>
          <a:xfrm>
            <a:off x="1359891" y="5579224"/>
            <a:ext cx="6795240" cy="62917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Calibri"/>
              <a:buNone/>
            </a:pPr>
            <a:r>
              <a:rPr lang="en-US" sz="4500">
                <a:solidFill>
                  <a:schemeClr val="accent1"/>
                </a:solidFill>
                <a:latin typeface="Calibri"/>
                <a:ea typeface="Calibri"/>
                <a:cs typeface="Calibri"/>
                <a:sym typeface="Calibri"/>
              </a:rPr>
              <a:t>Speak Up to Support Change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0" name="Shape 340"/>
        <p:cNvGrpSpPr/>
        <p:nvPr/>
      </p:nvGrpSpPr>
      <p:grpSpPr>
        <a:xfrm>
          <a:off x="0" y="0"/>
          <a:ext cx="0" cy="0"/>
          <a:chOff x="0" y="0"/>
          <a:chExt cx="0" cy="0"/>
        </a:xfrm>
      </p:grpSpPr>
      <p:pic>
        <p:nvPicPr>
          <p:cNvPr descr="InsertedImage.jpg" id="341" name="Google Shape;341;p19"/>
          <p:cNvPicPr preferRelativeResize="0"/>
          <p:nvPr/>
        </p:nvPicPr>
        <p:blipFill rotWithShape="1">
          <a:blip r:embed="rId3">
            <a:alphaModFix/>
          </a:blip>
          <a:srcRect b="0" l="3160" r="7655" t="0"/>
          <a:stretch/>
        </p:blipFill>
        <p:spPr>
          <a:xfrm>
            <a:off x="5021935" y="1509421"/>
            <a:ext cx="3740727" cy="4682871"/>
          </a:xfrm>
          <a:prstGeom prst="rect">
            <a:avLst/>
          </a:prstGeom>
          <a:noFill/>
          <a:ln>
            <a:noFill/>
          </a:ln>
        </p:spPr>
      </p:pic>
      <p:sp>
        <p:nvSpPr>
          <p:cNvPr id="342" name="Google Shape;342;p19"/>
          <p:cNvSpPr txBox="1"/>
          <p:nvPr>
            <p:ph type="title"/>
          </p:nvPr>
        </p:nvSpPr>
        <p:spPr>
          <a:xfrm>
            <a:off x="491991" y="164923"/>
            <a:ext cx="7626096" cy="117957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3600"/>
              <a:buFont typeface="Calibri"/>
              <a:buNone/>
            </a:pPr>
            <a:r>
              <a:rPr lang="en-US" sz="3600">
                <a:solidFill>
                  <a:schemeClr val="accent1"/>
                </a:solidFill>
                <a:latin typeface="Calibri"/>
                <a:ea typeface="Calibri"/>
                <a:cs typeface="Calibri"/>
                <a:sym typeface="Calibri"/>
              </a:rPr>
              <a:t>Keys to a Successful Advocacy Campaign</a:t>
            </a:r>
            <a:endParaRPr/>
          </a:p>
        </p:txBody>
      </p:sp>
      <p:sp>
        <p:nvSpPr>
          <p:cNvPr id="343" name="Google Shape;343;p19"/>
          <p:cNvSpPr txBox="1"/>
          <p:nvPr>
            <p:ph idx="1" type="body"/>
          </p:nvPr>
        </p:nvSpPr>
        <p:spPr>
          <a:xfrm>
            <a:off x="630536" y="1193563"/>
            <a:ext cx="5035974" cy="36950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2100"/>
              <a:buNone/>
            </a:pPr>
            <a:r>
              <a:rPr b="1" lang="en-US" sz="2100">
                <a:solidFill>
                  <a:schemeClr val="accent1"/>
                </a:solidFill>
                <a:latin typeface="Gill Sans"/>
                <a:ea typeface="Gill Sans"/>
                <a:cs typeface="Gill Sans"/>
                <a:sym typeface="Gill Sans"/>
              </a:rPr>
              <a:t>Tell the Story</a:t>
            </a:r>
            <a:endParaRPr/>
          </a:p>
          <a:p>
            <a:pPr indent="0" lvl="0" marL="0" rtl="0" algn="l">
              <a:lnSpc>
                <a:spcPct val="90000"/>
              </a:lnSpc>
              <a:spcBef>
                <a:spcPts val="1000"/>
              </a:spcBef>
              <a:spcAft>
                <a:spcPts val="0"/>
              </a:spcAft>
              <a:buClr>
                <a:schemeClr val="dk1"/>
              </a:buClr>
              <a:buSzPts val="2100"/>
              <a:buNone/>
            </a:pPr>
            <a:r>
              <a:rPr lang="en-US" sz="2100">
                <a:latin typeface="Gill Sans"/>
                <a:ea typeface="Gill Sans"/>
                <a:cs typeface="Gill Sans"/>
                <a:sym typeface="Gill Sans"/>
              </a:rPr>
              <a:t>YOU tell the story until you can get workers to tell their own.</a:t>
            </a:r>
            <a:endParaRPr/>
          </a:p>
          <a:p>
            <a:pPr indent="0" lvl="0" marL="0" rtl="0" algn="l">
              <a:lnSpc>
                <a:spcPct val="90000"/>
              </a:lnSpc>
              <a:spcBef>
                <a:spcPts val="1000"/>
              </a:spcBef>
              <a:spcAft>
                <a:spcPts val="0"/>
              </a:spcAft>
              <a:buClr>
                <a:schemeClr val="dk1"/>
              </a:buClr>
              <a:buSzPts val="1100"/>
              <a:buNone/>
            </a:pPr>
            <a:r>
              <a:t/>
            </a:r>
            <a:endParaRPr b="1" sz="1100">
              <a:latin typeface="Gill Sans"/>
              <a:ea typeface="Gill Sans"/>
              <a:cs typeface="Gill Sans"/>
              <a:sym typeface="Gill Sans"/>
            </a:endParaRPr>
          </a:p>
          <a:p>
            <a:pPr indent="0" lvl="0" marL="0" rtl="0" algn="l">
              <a:lnSpc>
                <a:spcPct val="90000"/>
              </a:lnSpc>
              <a:spcBef>
                <a:spcPts val="1000"/>
              </a:spcBef>
              <a:spcAft>
                <a:spcPts val="0"/>
              </a:spcAft>
              <a:buClr>
                <a:schemeClr val="accent1"/>
              </a:buClr>
              <a:buSzPts val="2100"/>
              <a:buNone/>
            </a:pPr>
            <a:r>
              <a:rPr b="1" lang="en-US" sz="2100">
                <a:solidFill>
                  <a:schemeClr val="accent1"/>
                </a:solidFill>
                <a:latin typeface="Gill Sans"/>
                <a:ea typeface="Gill Sans"/>
                <a:cs typeface="Gill Sans"/>
                <a:sym typeface="Gill Sans"/>
              </a:rPr>
              <a:t>Partnerships</a:t>
            </a:r>
            <a:endParaRPr/>
          </a:p>
          <a:p>
            <a:pPr indent="0" lvl="1" marL="24986" rtl="0" algn="l">
              <a:lnSpc>
                <a:spcPct val="90000"/>
              </a:lnSpc>
              <a:spcBef>
                <a:spcPts val="500"/>
              </a:spcBef>
              <a:spcAft>
                <a:spcPts val="0"/>
              </a:spcAft>
              <a:buClr>
                <a:schemeClr val="dk1"/>
              </a:buClr>
              <a:buSzPts val="2100"/>
              <a:buNone/>
            </a:pPr>
            <a:r>
              <a:rPr lang="en-US" sz="2100">
                <a:latin typeface="Gill Sans"/>
                <a:ea typeface="Gill Sans"/>
                <a:cs typeface="Gill Sans"/>
                <a:sym typeface="Gill Sans"/>
              </a:rPr>
              <a:t>Build partnerships with organizations that reach your targets.</a:t>
            </a:r>
            <a:endParaRPr b="1" sz="2100">
              <a:latin typeface="Gill Sans"/>
              <a:ea typeface="Gill Sans"/>
              <a:cs typeface="Gill Sans"/>
              <a:sym typeface="Gill Sans"/>
            </a:endParaRPr>
          </a:p>
          <a:p>
            <a:pPr indent="0" lvl="0" marL="0" rtl="0" algn="l">
              <a:lnSpc>
                <a:spcPct val="90000"/>
              </a:lnSpc>
              <a:spcBef>
                <a:spcPts val="1000"/>
              </a:spcBef>
              <a:spcAft>
                <a:spcPts val="0"/>
              </a:spcAft>
              <a:buClr>
                <a:schemeClr val="dk1"/>
              </a:buClr>
              <a:buSzPts val="1100"/>
              <a:buNone/>
            </a:pPr>
            <a:r>
              <a:t/>
            </a:r>
            <a:endParaRPr b="1" sz="1100">
              <a:latin typeface="Gill Sans"/>
              <a:ea typeface="Gill Sans"/>
              <a:cs typeface="Gill Sans"/>
              <a:sym typeface="Gill Sans"/>
            </a:endParaRPr>
          </a:p>
          <a:p>
            <a:pPr indent="0" lvl="0" marL="0" rtl="0" algn="l">
              <a:lnSpc>
                <a:spcPct val="90000"/>
              </a:lnSpc>
              <a:spcBef>
                <a:spcPts val="1000"/>
              </a:spcBef>
              <a:spcAft>
                <a:spcPts val="0"/>
              </a:spcAft>
              <a:buClr>
                <a:schemeClr val="accent1"/>
              </a:buClr>
              <a:buSzPts val="2100"/>
              <a:buNone/>
            </a:pPr>
            <a:r>
              <a:rPr b="1" lang="en-US" sz="2100">
                <a:solidFill>
                  <a:schemeClr val="accent1"/>
                </a:solidFill>
                <a:latin typeface="Gill Sans"/>
                <a:ea typeface="Gill Sans"/>
                <a:cs typeface="Gill Sans"/>
                <a:sym typeface="Gill Sans"/>
              </a:rPr>
              <a:t>Stay on Message</a:t>
            </a:r>
            <a:endParaRPr/>
          </a:p>
          <a:p>
            <a:pPr indent="0" lvl="1" marL="24986" rtl="0" algn="l">
              <a:lnSpc>
                <a:spcPct val="90000"/>
              </a:lnSpc>
              <a:spcBef>
                <a:spcPts val="500"/>
              </a:spcBef>
              <a:spcAft>
                <a:spcPts val="0"/>
              </a:spcAft>
              <a:buClr>
                <a:schemeClr val="dk1"/>
              </a:buClr>
              <a:buSzPts val="2100"/>
              <a:buNone/>
            </a:pPr>
            <a:r>
              <a:rPr lang="en-US" sz="2100">
                <a:latin typeface="Gill Sans"/>
                <a:ea typeface="Gill Sans"/>
                <a:cs typeface="Gill Sans"/>
                <a:sym typeface="Gill Sans"/>
              </a:rPr>
              <a:t>YOUR messages</a:t>
            </a:r>
            <a:endParaRPr b="1" sz="2100">
              <a:latin typeface="Gill Sans"/>
              <a:ea typeface="Gill Sans"/>
              <a:cs typeface="Gill Sans"/>
              <a:sym typeface="Gill Sans"/>
            </a:endParaRPr>
          </a:p>
          <a:p>
            <a:pPr indent="0" lvl="0" marL="0" rtl="0" algn="l">
              <a:lnSpc>
                <a:spcPct val="90000"/>
              </a:lnSpc>
              <a:spcBef>
                <a:spcPts val="1000"/>
              </a:spcBef>
              <a:spcAft>
                <a:spcPts val="0"/>
              </a:spcAft>
              <a:buClr>
                <a:schemeClr val="dk1"/>
              </a:buClr>
              <a:buSzPts val="1100"/>
              <a:buNone/>
            </a:pPr>
            <a:r>
              <a:t/>
            </a:r>
            <a:endParaRPr b="1" sz="1100">
              <a:latin typeface="Gill Sans"/>
              <a:ea typeface="Gill Sans"/>
              <a:cs typeface="Gill Sans"/>
              <a:sym typeface="Gill Sans"/>
            </a:endParaRPr>
          </a:p>
          <a:p>
            <a:pPr indent="0" lvl="0" marL="0" rtl="0" algn="l">
              <a:lnSpc>
                <a:spcPct val="90000"/>
              </a:lnSpc>
              <a:spcBef>
                <a:spcPts val="1000"/>
              </a:spcBef>
              <a:spcAft>
                <a:spcPts val="0"/>
              </a:spcAft>
              <a:buClr>
                <a:schemeClr val="accent1"/>
              </a:buClr>
              <a:buSzPts val="2100"/>
              <a:buNone/>
            </a:pPr>
            <a:r>
              <a:rPr b="1" lang="en-US" sz="2100">
                <a:solidFill>
                  <a:schemeClr val="accent1"/>
                </a:solidFill>
                <a:latin typeface="Gill Sans"/>
                <a:ea typeface="Gill Sans"/>
                <a:cs typeface="Gill Sans"/>
                <a:sym typeface="Gill Sans"/>
              </a:rPr>
              <a:t>Expect the Unexpected</a:t>
            </a:r>
            <a:endParaRPr/>
          </a:p>
          <a:p>
            <a:pPr indent="0" lvl="1" marL="24986" rtl="0" algn="l">
              <a:lnSpc>
                <a:spcPct val="90000"/>
              </a:lnSpc>
              <a:spcBef>
                <a:spcPts val="500"/>
              </a:spcBef>
              <a:spcAft>
                <a:spcPts val="0"/>
              </a:spcAft>
              <a:buClr>
                <a:schemeClr val="dk1"/>
              </a:buClr>
              <a:buSzPts val="2100"/>
              <a:buNone/>
            </a:pPr>
            <a:r>
              <a:rPr lang="en-US" sz="2100">
                <a:latin typeface="Gill Sans"/>
                <a:ea typeface="Gill Sans"/>
                <a:cs typeface="Gill Sans"/>
                <a:sym typeface="Gill Sans"/>
              </a:rPr>
              <a:t>Prepare your coalition and council supporters on opposition arguments and tactics.</a:t>
            </a:r>
            <a:endParaRPr/>
          </a:p>
          <a:p>
            <a:pPr indent="0" lvl="1" marL="24986" rtl="0" algn="l">
              <a:lnSpc>
                <a:spcPct val="90000"/>
              </a:lnSpc>
              <a:spcBef>
                <a:spcPts val="500"/>
              </a:spcBef>
              <a:spcAft>
                <a:spcPts val="0"/>
              </a:spcAft>
              <a:buClr>
                <a:schemeClr val="dk1"/>
              </a:buClr>
              <a:buSzPts val="1050"/>
              <a:buNone/>
            </a:pPr>
            <a:r>
              <a:t/>
            </a:r>
            <a:endParaRPr sz="1050">
              <a:latin typeface="Gill Sans"/>
              <a:ea typeface="Gill Sans"/>
              <a:cs typeface="Gill Sans"/>
              <a:sym typeface="Gill Sans"/>
            </a:endParaRPr>
          </a:p>
          <a:p>
            <a:pPr indent="0" lvl="1" marL="24986" rtl="0" algn="l">
              <a:lnSpc>
                <a:spcPct val="90000"/>
              </a:lnSpc>
              <a:spcBef>
                <a:spcPts val="500"/>
              </a:spcBef>
              <a:spcAft>
                <a:spcPts val="0"/>
              </a:spcAft>
              <a:buClr>
                <a:schemeClr val="dk1"/>
              </a:buClr>
              <a:buSzPts val="2100"/>
              <a:buNone/>
            </a:pPr>
            <a:r>
              <a:rPr lang="en-US" sz="2100">
                <a:latin typeface="Gill Sans"/>
                <a:ea typeface="Gill Sans"/>
                <a:cs typeface="Gill Sans"/>
                <a:sym typeface="Gill Sans"/>
              </a:rPr>
              <a:t>Be prepared to respond quickly.</a:t>
            </a:r>
            <a:endParaRPr/>
          </a:p>
        </p:txBody>
      </p:sp>
      <p:sp>
        <p:nvSpPr>
          <p:cNvPr id="344" name="Google Shape;344;p19"/>
          <p:cNvSpPr/>
          <p:nvPr/>
        </p:nvSpPr>
        <p:spPr>
          <a:xfrm>
            <a:off x="0" y="26373"/>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pic>
        <p:nvPicPr>
          <p:cNvPr id="345" name="Google Shape;345;p19"/>
          <p:cNvPicPr preferRelativeResize="0"/>
          <p:nvPr/>
        </p:nvPicPr>
        <p:blipFill rotWithShape="1">
          <a:blip r:embed="rId4">
            <a:alphaModFix/>
          </a:blip>
          <a:srcRect b="0" l="0" r="0" t="0"/>
          <a:stretch/>
        </p:blipFill>
        <p:spPr>
          <a:xfrm>
            <a:off x="7128242" y="6357214"/>
            <a:ext cx="1634420" cy="3096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08" name="Shape 108"/>
        <p:cNvGrpSpPr/>
        <p:nvPr/>
      </p:nvGrpSpPr>
      <p:grpSpPr>
        <a:xfrm>
          <a:off x="0" y="0"/>
          <a:ext cx="0" cy="0"/>
          <a:chOff x="0" y="0"/>
          <a:chExt cx="0" cy="0"/>
        </a:xfrm>
      </p:grpSpPr>
      <p:sp>
        <p:nvSpPr>
          <p:cNvPr id="109" name="Google Shape;109;p2"/>
          <p:cNvSpPr/>
          <p:nvPr/>
        </p:nvSpPr>
        <p:spPr>
          <a:xfrm>
            <a:off x="0" y="0"/>
            <a:ext cx="914171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The Homework Workload" id="110" name="Google Shape;110;p2"/>
          <p:cNvPicPr preferRelativeResize="0"/>
          <p:nvPr/>
        </p:nvPicPr>
        <p:blipFill rotWithShape="1">
          <a:blip r:embed="rId3">
            <a:alphaModFix/>
          </a:blip>
          <a:srcRect b="0" l="0" r="0" t="0"/>
          <a:stretch/>
        </p:blipFill>
        <p:spPr>
          <a:xfrm>
            <a:off x="-2285" y="41575"/>
            <a:ext cx="9143999" cy="6857990"/>
          </a:xfrm>
          <a:prstGeom prst="rect">
            <a:avLst/>
          </a:prstGeom>
          <a:noFill/>
          <a:ln>
            <a:noFill/>
          </a:ln>
        </p:spPr>
      </p:pic>
      <p:sp>
        <p:nvSpPr>
          <p:cNvPr id="111" name="Google Shape;111;p2"/>
          <p:cNvSpPr/>
          <p:nvPr/>
        </p:nvSpPr>
        <p:spPr>
          <a:xfrm>
            <a:off x="0" y="2207602"/>
            <a:ext cx="9143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 name="Google Shape;112;p2"/>
          <p:cNvSpPr txBox="1"/>
          <p:nvPr>
            <p:ph type="title"/>
          </p:nvPr>
        </p:nvSpPr>
        <p:spPr>
          <a:xfrm>
            <a:off x="617220" y="-2870369"/>
            <a:ext cx="7543800" cy="3574778"/>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500"/>
              <a:buFont typeface="Calibri"/>
              <a:buNone/>
            </a:pPr>
            <a:r>
              <a:rPr b="1" lang="en-US" sz="4500"/>
              <a:t>Where to Start?</a:t>
            </a:r>
            <a:endParaRPr sz="4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9" name="Shape 349"/>
        <p:cNvGrpSpPr/>
        <p:nvPr/>
      </p:nvGrpSpPr>
      <p:grpSpPr>
        <a:xfrm>
          <a:off x="0" y="0"/>
          <a:ext cx="0" cy="0"/>
          <a:chOff x="0" y="0"/>
          <a:chExt cx="0" cy="0"/>
        </a:xfrm>
      </p:grpSpPr>
      <p:sp>
        <p:nvSpPr>
          <p:cNvPr id="350" name="Google Shape;350;p20"/>
          <p:cNvSpPr txBox="1"/>
          <p:nvPr>
            <p:ph type="title"/>
          </p:nvPr>
        </p:nvSpPr>
        <p:spPr>
          <a:xfrm>
            <a:off x="263116" y="601446"/>
            <a:ext cx="8263890" cy="10758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Message Development</a:t>
            </a:r>
            <a:endParaRPr/>
          </a:p>
        </p:txBody>
      </p:sp>
      <p:sp>
        <p:nvSpPr>
          <p:cNvPr id="351" name="Google Shape;351;p20"/>
          <p:cNvSpPr txBox="1"/>
          <p:nvPr>
            <p:ph idx="1" type="body"/>
          </p:nvPr>
        </p:nvSpPr>
        <p:spPr>
          <a:xfrm>
            <a:off x="429370" y="1723446"/>
            <a:ext cx="5327374" cy="341110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150000"/>
              </a:lnSpc>
              <a:spcBef>
                <a:spcPts val="0"/>
              </a:spcBef>
              <a:spcAft>
                <a:spcPts val="0"/>
              </a:spcAft>
              <a:buClr>
                <a:schemeClr val="dk1"/>
              </a:buClr>
              <a:buSzPct val="100000"/>
              <a:buChar char="•"/>
            </a:pPr>
            <a:r>
              <a:rPr lang="en-US">
                <a:latin typeface="arial"/>
                <a:ea typeface="arial"/>
                <a:cs typeface="arial"/>
                <a:sym typeface="arial"/>
              </a:rPr>
              <a:t>What do they need to hear? </a:t>
            </a:r>
            <a:r>
              <a:rPr lang="en-US">
                <a:solidFill>
                  <a:srgbClr val="FF0000"/>
                </a:solidFill>
                <a:latin typeface="arial"/>
                <a:ea typeface="arial"/>
                <a:cs typeface="arial"/>
                <a:sym typeface="arial"/>
              </a:rPr>
              <a:t>(Messages) </a:t>
            </a:r>
            <a:endParaRPr/>
          </a:p>
          <a:p>
            <a:pPr indent="-228600" lvl="0" marL="228600" rtl="0" algn="l">
              <a:lnSpc>
                <a:spcPct val="150000"/>
              </a:lnSpc>
              <a:spcBef>
                <a:spcPts val="1000"/>
              </a:spcBef>
              <a:spcAft>
                <a:spcPts val="0"/>
              </a:spcAft>
              <a:buClr>
                <a:schemeClr val="dk1"/>
              </a:buClr>
              <a:buSzPct val="100000"/>
              <a:buChar char="•"/>
            </a:pPr>
            <a:r>
              <a:rPr lang="en-US">
                <a:latin typeface="arial"/>
                <a:ea typeface="arial"/>
                <a:cs typeface="arial"/>
                <a:sym typeface="arial"/>
              </a:rPr>
              <a:t>Who do they need to hear it from? </a:t>
            </a:r>
            <a:r>
              <a:rPr lang="en-US">
                <a:solidFill>
                  <a:srgbClr val="FF0000"/>
                </a:solidFill>
                <a:latin typeface="arial"/>
                <a:ea typeface="arial"/>
                <a:cs typeface="arial"/>
                <a:sym typeface="arial"/>
              </a:rPr>
              <a:t>(Messengers) </a:t>
            </a:r>
            <a:endParaRPr/>
          </a:p>
          <a:p>
            <a:pPr indent="-228600" lvl="0" marL="228600" rtl="0" algn="l">
              <a:lnSpc>
                <a:spcPct val="150000"/>
              </a:lnSpc>
              <a:spcBef>
                <a:spcPts val="1000"/>
              </a:spcBef>
              <a:spcAft>
                <a:spcPts val="0"/>
              </a:spcAft>
              <a:buClr>
                <a:schemeClr val="dk1"/>
              </a:buClr>
              <a:buSzPct val="100000"/>
              <a:buChar char="•"/>
            </a:pPr>
            <a:r>
              <a:rPr lang="en-US">
                <a:latin typeface="arial"/>
                <a:ea typeface="arial"/>
                <a:cs typeface="arial"/>
                <a:sym typeface="arial"/>
              </a:rPr>
              <a:t>How can we get them to hear it? </a:t>
            </a:r>
            <a:r>
              <a:rPr lang="en-US">
                <a:solidFill>
                  <a:srgbClr val="FF0000"/>
                </a:solidFill>
                <a:latin typeface="arial"/>
                <a:ea typeface="arial"/>
                <a:cs typeface="arial"/>
                <a:sym typeface="arial"/>
              </a:rPr>
              <a:t>(Delivery) </a:t>
            </a:r>
            <a:endParaRPr/>
          </a:p>
          <a:p>
            <a:pPr indent="-77470" lvl="0" marL="228600" rtl="0" algn="l">
              <a:lnSpc>
                <a:spcPct val="150000"/>
              </a:lnSpc>
              <a:spcBef>
                <a:spcPts val="1000"/>
              </a:spcBef>
              <a:spcAft>
                <a:spcPts val="0"/>
              </a:spcAft>
              <a:buClr>
                <a:schemeClr val="dk1"/>
              </a:buClr>
              <a:buSzPct val="100000"/>
              <a:buNone/>
            </a:pPr>
            <a:r>
              <a:t/>
            </a:r>
            <a:endParaRPr/>
          </a:p>
        </p:txBody>
      </p:sp>
      <p:pic>
        <p:nvPicPr>
          <p:cNvPr descr="Empty speech bubbles" id="352" name="Google Shape;352;p20"/>
          <p:cNvPicPr preferRelativeResize="0"/>
          <p:nvPr/>
        </p:nvPicPr>
        <p:blipFill rotWithShape="1">
          <a:blip r:embed="rId3">
            <a:alphaModFix/>
          </a:blip>
          <a:srcRect b="2" l="22192" r="13591" t="0"/>
          <a:stretch/>
        </p:blipFill>
        <p:spPr>
          <a:xfrm>
            <a:off x="5543798" y="2321394"/>
            <a:ext cx="3281669" cy="3411108"/>
          </a:xfrm>
          <a:prstGeom prst="rect">
            <a:avLst/>
          </a:prstGeom>
          <a:noFill/>
          <a:ln>
            <a:noFill/>
          </a:ln>
        </p:spPr>
      </p:pic>
      <p:sp>
        <p:nvSpPr>
          <p:cNvPr id="353" name="Google Shape;353;p20"/>
          <p:cNvSpPr/>
          <p:nvPr/>
        </p:nvSpPr>
        <p:spPr>
          <a:xfrm>
            <a:off x="-10685"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8" name="Shape 358"/>
        <p:cNvGrpSpPr/>
        <p:nvPr/>
      </p:nvGrpSpPr>
      <p:grpSpPr>
        <a:xfrm>
          <a:off x="0" y="0"/>
          <a:ext cx="0" cy="0"/>
          <a:chOff x="0" y="0"/>
          <a:chExt cx="0" cy="0"/>
        </a:xfrm>
      </p:grpSpPr>
      <p:sp>
        <p:nvSpPr>
          <p:cNvPr id="359" name="Google Shape;359;p21"/>
          <p:cNvSpPr txBox="1"/>
          <p:nvPr>
            <p:ph type="title"/>
          </p:nvPr>
        </p:nvSpPr>
        <p:spPr>
          <a:xfrm>
            <a:off x="628650" y="1131094"/>
            <a:ext cx="7886700" cy="99417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50"/>
              <a:buFont typeface="Calibri"/>
              <a:buNone/>
            </a:pPr>
            <a:r>
              <a:rPr lang="en-US" sz="4050"/>
              <a:t>Messaging Worksheet</a:t>
            </a:r>
            <a:endParaRPr/>
          </a:p>
        </p:txBody>
      </p:sp>
      <p:graphicFrame>
        <p:nvGraphicFramePr>
          <p:cNvPr id="360" name="Google Shape;360;p21"/>
          <p:cNvGraphicFramePr/>
          <p:nvPr/>
        </p:nvGraphicFramePr>
        <p:xfrm>
          <a:off x="417738" y="2531255"/>
          <a:ext cx="3000000" cy="3000000"/>
        </p:xfrm>
        <a:graphic>
          <a:graphicData uri="http://schemas.openxmlformats.org/drawingml/2006/table">
            <a:tbl>
              <a:tblPr>
                <a:noFill/>
                <a:tableStyleId>{0181B5C9-A90A-472F-8ADB-5647B30AC73C}</a:tableStyleId>
              </a:tblPr>
              <a:tblGrid>
                <a:gridCol w="1194900"/>
                <a:gridCol w="1435800"/>
                <a:gridCol w="1449125"/>
                <a:gridCol w="1498475"/>
                <a:gridCol w="1184575"/>
                <a:gridCol w="935800"/>
                <a:gridCol w="609850"/>
              </a:tblGrid>
              <a:tr h="822950">
                <a:tc>
                  <a:txBody>
                    <a:bodyPr/>
                    <a:lstStyle/>
                    <a:p>
                      <a:pPr indent="0" lvl="0" marL="0" marR="0" rtl="0" algn="ctr">
                        <a:spcBef>
                          <a:spcPts val="0"/>
                        </a:spcBef>
                        <a:spcAft>
                          <a:spcPts val="0"/>
                        </a:spcAft>
                        <a:buNone/>
                      </a:pPr>
                      <a:r>
                        <a:rPr b="1" lang="en-US" sz="1400" u="none" cap="none" strike="noStrike">
                          <a:solidFill>
                            <a:srgbClr val="FFFFFF"/>
                          </a:solidFill>
                          <a:highlight>
                            <a:srgbClr val="1A1A1A"/>
                          </a:highlight>
                          <a:latin typeface="Calibri"/>
                          <a:ea typeface="Calibri"/>
                          <a:cs typeface="Calibri"/>
                          <a:sym typeface="Calibri"/>
                        </a:rPr>
                        <a:t>WHO needs to hear your message?</a:t>
                      </a:r>
                      <a:endParaRPr sz="1400" u="none" cap="none" strike="noStrike">
                        <a:highlight>
                          <a:srgbClr val="1A1A1A"/>
                        </a:highlight>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9050">
                      <a:solidFill>
                        <a:srgbClr val="666666"/>
                      </a:solidFill>
                      <a:prstDash val="solid"/>
                      <a:round/>
                      <a:headEnd len="sm" w="sm" type="none"/>
                      <a:tailEnd len="sm" w="sm" type="none"/>
                    </a:lnB>
                    <a:solidFill>
                      <a:srgbClr val="1A1A1A"/>
                    </a:solidFill>
                  </a:tcPr>
                </a:tc>
                <a:tc gridSpan="2">
                  <a:txBody>
                    <a:bodyPr/>
                    <a:lstStyle/>
                    <a:p>
                      <a:pPr indent="0" lvl="0" marL="0" marR="0" rtl="0" algn="ctr">
                        <a:spcBef>
                          <a:spcPts val="0"/>
                        </a:spcBef>
                        <a:spcAft>
                          <a:spcPts val="0"/>
                        </a:spcAft>
                        <a:buNone/>
                      </a:pPr>
                      <a:r>
                        <a:rPr b="1" lang="en-US" sz="1400" u="none" cap="none" strike="noStrike">
                          <a:solidFill>
                            <a:srgbClr val="FFFFFF"/>
                          </a:solidFill>
                          <a:highlight>
                            <a:srgbClr val="1A1A1A"/>
                          </a:highlight>
                          <a:latin typeface="Calibri"/>
                          <a:ea typeface="Calibri"/>
                          <a:cs typeface="Calibri"/>
                          <a:sym typeface="Calibri"/>
                        </a:rPr>
                        <a:t>WHAT INFORMATION do they need to hear? (MESSAGE)</a:t>
                      </a:r>
                      <a:endParaRPr sz="1400" u="none" cap="none" strike="noStrike">
                        <a:highlight>
                          <a:srgbClr val="1A1A1A"/>
                        </a:highlight>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9050">
                      <a:solidFill>
                        <a:srgbClr val="666666"/>
                      </a:solidFill>
                      <a:prstDash val="solid"/>
                      <a:round/>
                      <a:headEnd len="sm" w="sm" type="none"/>
                      <a:tailEnd len="sm" w="sm" type="none"/>
                    </a:lnB>
                    <a:solidFill>
                      <a:srgbClr val="1A1A1A"/>
                    </a:solidFill>
                  </a:tcPr>
                </a:tc>
                <a:tc hMerge="1"/>
                <a:tc>
                  <a:txBody>
                    <a:bodyPr/>
                    <a:lstStyle/>
                    <a:p>
                      <a:pPr indent="0" lvl="0" marL="0" marR="0" rtl="0" algn="ctr">
                        <a:spcBef>
                          <a:spcPts val="0"/>
                        </a:spcBef>
                        <a:spcAft>
                          <a:spcPts val="0"/>
                        </a:spcAft>
                        <a:buNone/>
                      </a:pPr>
                      <a:r>
                        <a:rPr b="1" lang="en-US" sz="1400" u="none" cap="none" strike="noStrike">
                          <a:solidFill>
                            <a:srgbClr val="FFFFFF"/>
                          </a:solidFill>
                          <a:highlight>
                            <a:srgbClr val="1A1A1A"/>
                          </a:highlight>
                          <a:latin typeface="Calibri"/>
                          <a:ea typeface="Calibri"/>
                          <a:cs typeface="Calibri"/>
                          <a:sym typeface="Calibri"/>
                        </a:rPr>
                        <a:t>WHO do they need to hear it FROM? (MESSENGER)</a:t>
                      </a:r>
                      <a:endParaRPr sz="1400" u="none" cap="none" strike="noStrike">
                        <a:highlight>
                          <a:srgbClr val="1A1A1A"/>
                        </a:highlight>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9050">
                      <a:solidFill>
                        <a:srgbClr val="666666"/>
                      </a:solidFill>
                      <a:prstDash val="solid"/>
                      <a:round/>
                      <a:headEnd len="sm" w="sm" type="none"/>
                      <a:tailEnd len="sm" w="sm" type="none"/>
                    </a:lnB>
                    <a:solidFill>
                      <a:srgbClr val="1A1A1A"/>
                    </a:solidFill>
                  </a:tcPr>
                </a:tc>
                <a:tc>
                  <a:txBody>
                    <a:bodyPr/>
                    <a:lstStyle/>
                    <a:p>
                      <a:pPr indent="0" lvl="0" marL="0" marR="0" rtl="0" algn="ctr">
                        <a:spcBef>
                          <a:spcPts val="0"/>
                        </a:spcBef>
                        <a:spcAft>
                          <a:spcPts val="0"/>
                        </a:spcAft>
                        <a:buNone/>
                      </a:pPr>
                      <a:r>
                        <a:rPr b="1" lang="en-US" sz="1400" u="none" cap="none" strike="noStrike">
                          <a:solidFill>
                            <a:srgbClr val="FFFFFF"/>
                          </a:solidFill>
                          <a:highlight>
                            <a:srgbClr val="1A1A1A"/>
                          </a:highlight>
                          <a:latin typeface="Calibri"/>
                          <a:ea typeface="Calibri"/>
                          <a:cs typeface="Calibri"/>
                          <a:sym typeface="Calibri"/>
                        </a:rPr>
                        <a:t>HOW to get the message to them? (DELIVERY)</a:t>
                      </a:r>
                      <a:endParaRPr sz="1400" u="none" cap="none" strike="noStrike">
                        <a:highlight>
                          <a:srgbClr val="1A1A1A"/>
                        </a:highlight>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9050">
                      <a:solidFill>
                        <a:srgbClr val="666666"/>
                      </a:solidFill>
                      <a:prstDash val="solid"/>
                      <a:round/>
                      <a:headEnd len="sm" w="sm" type="none"/>
                      <a:tailEnd len="sm" w="sm" type="none"/>
                    </a:lnB>
                    <a:solidFill>
                      <a:srgbClr val="1A1A1A"/>
                    </a:solidFill>
                  </a:tcPr>
                </a:tc>
                <a:tc>
                  <a:txBody>
                    <a:bodyPr/>
                    <a:lstStyle/>
                    <a:p>
                      <a:pPr indent="0" lvl="0" marL="0" marR="0" rtl="0" algn="ctr">
                        <a:spcBef>
                          <a:spcPts val="0"/>
                        </a:spcBef>
                        <a:spcAft>
                          <a:spcPts val="0"/>
                        </a:spcAft>
                        <a:buNone/>
                      </a:pPr>
                      <a:r>
                        <a:rPr b="1" lang="en-US" sz="1400" u="none" cap="none" strike="noStrike">
                          <a:solidFill>
                            <a:srgbClr val="FFFFFF"/>
                          </a:solidFill>
                          <a:highlight>
                            <a:srgbClr val="1A1A1A"/>
                          </a:highlight>
                          <a:latin typeface="Calibri"/>
                          <a:ea typeface="Calibri"/>
                          <a:cs typeface="Calibri"/>
                          <a:sym typeface="Calibri"/>
                        </a:rPr>
                        <a:t>Notes</a:t>
                      </a:r>
                      <a:endParaRPr sz="1400" u="none" cap="none" strike="noStrike">
                        <a:highlight>
                          <a:srgbClr val="1A1A1A"/>
                        </a:highlight>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9050">
                      <a:solidFill>
                        <a:srgbClr val="666666"/>
                      </a:solidFill>
                      <a:prstDash val="solid"/>
                      <a:round/>
                      <a:headEnd len="sm" w="sm" type="none"/>
                      <a:tailEnd len="sm" w="sm" type="none"/>
                    </a:lnB>
                    <a:solidFill>
                      <a:srgbClr val="1A1A1A"/>
                    </a:solidFill>
                  </a:tcPr>
                </a:tc>
                <a:tc>
                  <a:txBody>
                    <a:bodyPr/>
                    <a:lstStyle/>
                    <a:p>
                      <a:pPr indent="0" lvl="0" marL="0" marR="0" rtl="0" algn="ctr">
                        <a:spcBef>
                          <a:spcPts val="0"/>
                        </a:spcBef>
                        <a:spcAft>
                          <a:spcPts val="0"/>
                        </a:spcAft>
                        <a:buNone/>
                      </a:pPr>
                      <a:r>
                        <a:rPr b="1" lang="en-US" sz="1400" u="none" cap="none" strike="noStrike">
                          <a:solidFill>
                            <a:srgbClr val="FFFFFF"/>
                          </a:solidFill>
                          <a:highlight>
                            <a:srgbClr val="1A1A1A"/>
                          </a:highlight>
                          <a:latin typeface="Calibri"/>
                          <a:ea typeface="Calibri"/>
                          <a:cs typeface="Calibri"/>
                          <a:sym typeface="Calibri"/>
                        </a:rPr>
                        <a:t>Due Date</a:t>
                      </a:r>
                      <a:endParaRPr sz="1400" u="none" cap="none" strike="noStrike">
                        <a:highlight>
                          <a:srgbClr val="1A1A1A"/>
                        </a:highlight>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9050">
                      <a:solidFill>
                        <a:srgbClr val="666666"/>
                      </a:solidFill>
                      <a:prstDash val="solid"/>
                      <a:round/>
                      <a:headEnd len="sm" w="sm" type="none"/>
                      <a:tailEnd len="sm" w="sm" type="none"/>
                    </a:lnB>
                    <a:solidFill>
                      <a:srgbClr val="1A1A1A"/>
                    </a:solidFill>
                  </a:tcPr>
                </a:tc>
              </a:tr>
              <a:tr h="617225">
                <a:tc>
                  <a:txBody>
                    <a:bodyPr/>
                    <a:lstStyle/>
                    <a:p>
                      <a:pPr indent="0" lvl="0" marL="0" marR="0" rtl="0" algn="l">
                        <a:spcBef>
                          <a:spcPts val="0"/>
                        </a:spcBef>
                        <a:spcAft>
                          <a:spcPts val="0"/>
                        </a:spcAft>
                        <a:buNone/>
                      </a:pPr>
                      <a:r>
                        <a:rPr b="1"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9050">
                      <a:solidFill>
                        <a:srgbClr val="666666"/>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PUBLIC HEALTH </a:t>
                      </a:r>
                      <a:endParaRPr sz="1400" u="none" cap="none" strike="noStrike">
                        <a:latin typeface="Calibri"/>
                        <a:ea typeface="Calibri"/>
                        <a:cs typeface="Calibri"/>
                        <a:sym typeface="Calibri"/>
                      </a:endParaRPr>
                    </a:p>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MESSAGES</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9050">
                      <a:solidFill>
                        <a:srgbClr val="666666"/>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ECONOMIC IMPACT MESSAGES</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9050">
                      <a:solidFill>
                        <a:srgbClr val="666666"/>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9050">
                      <a:solidFill>
                        <a:srgbClr val="666666"/>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9050">
                      <a:solidFill>
                        <a:srgbClr val="666666"/>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9050">
                      <a:solidFill>
                        <a:srgbClr val="666666"/>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9050">
                      <a:solidFill>
                        <a:srgbClr val="666666"/>
                      </a:solidFill>
                      <a:prstDash val="solid"/>
                      <a:round/>
                      <a:headEnd len="sm" w="sm" type="none"/>
                      <a:tailEnd len="sm" w="sm" type="none"/>
                    </a:lnT>
                    <a:lnB cap="flat" cmpd="sng" w="12700">
                      <a:solidFill>
                        <a:srgbClr val="999999"/>
                      </a:solidFill>
                      <a:prstDash val="solid"/>
                      <a:round/>
                      <a:headEnd len="sm" w="sm" type="none"/>
                      <a:tailEnd len="sm" w="sm" type="none"/>
                    </a:lnB>
                  </a:tcPr>
                </a:tc>
              </a:tr>
              <a:tr h="205750">
                <a:tc>
                  <a:txBody>
                    <a:bodyPr/>
                    <a:lstStyle/>
                    <a:p>
                      <a:pPr indent="0" lvl="0" marL="0" marR="0" rtl="0" algn="l">
                        <a:spcBef>
                          <a:spcPts val="0"/>
                        </a:spcBef>
                        <a:spcAft>
                          <a:spcPts val="0"/>
                        </a:spcAft>
                        <a:buNone/>
                      </a:pPr>
                      <a:r>
                        <a:rPr b="1"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205750">
                <a:tc>
                  <a:txBody>
                    <a:bodyPr/>
                    <a:lstStyle/>
                    <a:p>
                      <a:pPr indent="0" lvl="0" marL="0" marR="0" rtl="0" algn="l">
                        <a:spcBef>
                          <a:spcPts val="0"/>
                        </a:spcBef>
                        <a:spcAft>
                          <a:spcPts val="0"/>
                        </a:spcAft>
                        <a:buNone/>
                      </a:pPr>
                      <a:r>
                        <a:rPr b="1"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205750">
                <a:tc>
                  <a:txBody>
                    <a:bodyPr/>
                    <a:lstStyle/>
                    <a:p>
                      <a:pPr indent="0" lvl="0" marL="0" marR="0" rtl="0" algn="l">
                        <a:spcBef>
                          <a:spcPts val="0"/>
                        </a:spcBef>
                        <a:spcAft>
                          <a:spcPts val="0"/>
                        </a:spcAft>
                        <a:buNone/>
                      </a:pPr>
                      <a:r>
                        <a:rPr b="1"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205750">
                <a:tc>
                  <a:txBody>
                    <a:bodyPr/>
                    <a:lstStyle/>
                    <a:p>
                      <a:pPr indent="0" lvl="0" marL="0" marR="0" rtl="0" algn="l">
                        <a:spcBef>
                          <a:spcPts val="0"/>
                        </a:spcBef>
                        <a:spcAft>
                          <a:spcPts val="0"/>
                        </a:spcAft>
                        <a:buNone/>
                      </a:pPr>
                      <a:r>
                        <a:rPr b="1"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205750">
                <a:tc>
                  <a:txBody>
                    <a:bodyPr/>
                    <a:lstStyle/>
                    <a:p>
                      <a:pPr indent="0" lvl="0" marL="0" marR="0" rtl="0" algn="l">
                        <a:spcBef>
                          <a:spcPts val="0"/>
                        </a:spcBef>
                        <a:spcAft>
                          <a:spcPts val="0"/>
                        </a:spcAft>
                        <a:buNone/>
                      </a:pPr>
                      <a:r>
                        <a:rPr b="1"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205750">
                <a:tc>
                  <a:txBody>
                    <a:bodyPr/>
                    <a:lstStyle/>
                    <a:p>
                      <a:pPr indent="0" lvl="0" marL="0" marR="0" rtl="0" algn="l">
                        <a:spcBef>
                          <a:spcPts val="0"/>
                        </a:spcBef>
                        <a:spcAft>
                          <a:spcPts val="0"/>
                        </a:spcAft>
                        <a:buNone/>
                      </a:pPr>
                      <a:r>
                        <a:rPr b="1"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205750">
                <a:tc>
                  <a:txBody>
                    <a:bodyPr/>
                    <a:lstStyle/>
                    <a:p>
                      <a:pPr indent="0" lvl="0" marL="0" marR="0" rtl="0" algn="l">
                        <a:spcBef>
                          <a:spcPts val="0"/>
                        </a:spcBef>
                        <a:spcAft>
                          <a:spcPts val="0"/>
                        </a:spcAft>
                        <a:buNone/>
                      </a:pPr>
                      <a:r>
                        <a:rPr b="1"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205750">
                <a:tc>
                  <a:txBody>
                    <a:bodyPr/>
                    <a:lstStyle/>
                    <a:p>
                      <a:pPr indent="0" lvl="0" marL="0" marR="0" rtl="0" algn="l">
                        <a:spcBef>
                          <a:spcPts val="0"/>
                        </a:spcBef>
                        <a:spcAft>
                          <a:spcPts val="0"/>
                        </a:spcAft>
                        <a:buNone/>
                      </a:pPr>
                      <a:r>
                        <a:rPr b="1" lang="en-US" sz="1400" u="none" cap="none" strike="noStrike">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spcBef>
                          <a:spcPts val="0"/>
                        </a:spcBef>
                        <a:spcAft>
                          <a:spcPts val="0"/>
                        </a:spcAft>
                        <a:buNone/>
                      </a:pPr>
                      <a:r>
                        <a:rPr lang="en-US" sz="1400" u="none" cap="none" strike="noStrike">
                          <a:solidFill>
                            <a:srgbClr val="000000"/>
                          </a:solidFill>
                          <a:latin typeface="Calibri"/>
                          <a:ea typeface="Calibri"/>
                          <a:cs typeface="Calibri"/>
                          <a:sym typeface="Calibri"/>
                        </a:rPr>
                        <a:t> </a:t>
                      </a:r>
                      <a:endParaRPr sz="1400" u="none" cap="none" strike="noStrike">
                        <a:latin typeface="Calibri"/>
                        <a:ea typeface="Calibri"/>
                        <a:cs typeface="Calibri"/>
                        <a:sym typeface="Calibri"/>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latin typeface="Calibri"/>
                          <a:ea typeface="Calibri"/>
                          <a:cs typeface="Calibri"/>
                          <a:sym typeface="Calibri"/>
                        </a:rPr>
                        <a:t> </a:t>
                      </a:r>
                      <a:endParaRPr/>
                    </a:p>
                  </a:txBody>
                  <a:tcPr marT="0" marB="0" marR="71925" marL="71925">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bl>
          </a:graphicData>
        </a:graphic>
      </p:graphicFrame>
      <p:sp>
        <p:nvSpPr>
          <p:cNvPr id="361" name="Google Shape;361;p21"/>
          <p:cNvSpPr/>
          <p:nvPr/>
        </p:nvSpPr>
        <p:spPr>
          <a:xfrm>
            <a:off x="-10685"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5" name="Shape 365"/>
        <p:cNvGrpSpPr/>
        <p:nvPr/>
      </p:nvGrpSpPr>
      <p:grpSpPr>
        <a:xfrm>
          <a:off x="0" y="0"/>
          <a:ext cx="0" cy="0"/>
          <a:chOff x="0" y="0"/>
          <a:chExt cx="0" cy="0"/>
        </a:xfrm>
      </p:grpSpPr>
      <p:graphicFrame>
        <p:nvGraphicFramePr>
          <p:cNvPr id="366" name="Google Shape;366;p22"/>
          <p:cNvGraphicFramePr/>
          <p:nvPr/>
        </p:nvGraphicFramePr>
        <p:xfrm>
          <a:off x="264045" y="899872"/>
          <a:ext cx="3000000" cy="3000000"/>
        </p:xfrm>
        <a:graphic>
          <a:graphicData uri="http://schemas.openxmlformats.org/drawingml/2006/table">
            <a:tbl>
              <a:tblPr>
                <a:noFill/>
                <a:tableStyleId>{0181B5C9-A90A-472F-8ADB-5647B30AC73C}</a:tableStyleId>
              </a:tblPr>
              <a:tblGrid>
                <a:gridCol w="1749950"/>
                <a:gridCol w="3705775"/>
                <a:gridCol w="1724000"/>
                <a:gridCol w="1515025"/>
              </a:tblGrid>
              <a:tr h="712625">
                <a:tc>
                  <a:txBody>
                    <a:bodyPr/>
                    <a:lstStyle/>
                    <a:p>
                      <a:pPr indent="0" lvl="0" marL="0" marR="0" rtl="0" algn="ctr">
                        <a:spcBef>
                          <a:spcPts val="0"/>
                        </a:spcBef>
                        <a:spcAft>
                          <a:spcPts val="0"/>
                        </a:spcAft>
                        <a:buNone/>
                      </a:pPr>
                      <a:r>
                        <a:rPr b="1" lang="en-US" sz="1400" u="none" cap="none" strike="noStrike">
                          <a:solidFill>
                            <a:srgbClr val="FFFFFF"/>
                          </a:solidFill>
                          <a:highlight>
                            <a:srgbClr val="000000"/>
                          </a:highlight>
                          <a:latin typeface="Calibri"/>
                          <a:ea typeface="Calibri"/>
                          <a:cs typeface="Calibri"/>
                          <a:sym typeface="Calibri"/>
                        </a:rPr>
                        <a:t>WHO needs to hear your message?</a:t>
                      </a:r>
                      <a:endParaRPr sz="1400" u="none" cap="none" strike="noStrike">
                        <a:highlight>
                          <a:srgbClr val="000000"/>
                        </a:highlight>
                        <a:latin typeface="Calibri"/>
                        <a:ea typeface="Calibri"/>
                        <a:cs typeface="Calibri"/>
                        <a:sym typeface="Calibri"/>
                      </a:endParaRPr>
                    </a:p>
                  </a:txBody>
                  <a:tcPr marT="7150" marB="0" marR="106200" marL="10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1"/>
                    </a:solidFill>
                  </a:tcPr>
                </a:tc>
                <a:tc>
                  <a:txBody>
                    <a:bodyPr/>
                    <a:lstStyle/>
                    <a:p>
                      <a:pPr indent="0" lvl="0" marL="0" marR="0" rtl="0" algn="ctr">
                        <a:spcBef>
                          <a:spcPts val="0"/>
                        </a:spcBef>
                        <a:spcAft>
                          <a:spcPts val="0"/>
                        </a:spcAft>
                        <a:buNone/>
                      </a:pPr>
                      <a:r>
                        <a:rPr b="1" lang="en-US" sz="1400" u="none" cap="none" strike="noStrike">
                          <a:solidFill>
                            <a:srgbClr val="FFFFFF"/>
                          </a:solidFill>
                          <a:highlight>
                            <a:srgbClr val="000000"/>
                          </a:highlight>
                          <a:latin typeface="Calibri"/>
                          <a:ea typeface="Calibri"/>
                          <a:cs typeface="Calibri"/>
                          <a:sym typeface="Calibri"/>
                        </a:rPr>
                        <a:t>WHAT INFORMATION</a:t>
                      </a:r>
                      <a:endParaRPr sz="1400" u="none" cap="none" strike="noStrike">
                        <a:highlight>
                          <a:srgbClr val="000000"/>
                        </a:highlight>
                        <a:latin typeface="Calibri"/>
                        <a:ea typeface="Calibri"/>
                        <a:cs typeface="Calibri"/>
                        <a:sym typeface="Calibri"/>
                      </a:endParaRPr>
                    </a:p>
                    <a:p>
                      <a:pPr indent="0" lvl="0" marL="0" marR="0" rtl="0" algn="ctr">
                        <a:spcBef>
                          <a:spcPts val="0"/>
                        </a:spcBef>
                        <a:spcAft>
                          <a:spcPts val="0"/>
                        </a:spcAft>
                        <a:buNone/>
                      </a:pPr>
                      <a:r>
                        <a:rPr b="1" lang="en-US" sz="1400" u="none" cap="none" strike="noStrike">
                          <a:solidFill>
                            <a:srgbClr val="FFFFFF"/>
                          </a:solidFill>
                          <a:highlight>
                            <a:srgbClr val="000000"/>
                          </a:highlight>
                          <a:latin typeface="Calibri"/>
                          <a:ea typeface="Calibri"/>
                          <a:cs typeface="Calibri"/>
                          <a:sym typeface="Calibri"/>
                        </a:rPr>
                        <a:t> do they need to hear?</a:t>
                      </a:r>
                      <a:endParaRPr sz="1400" u="none" cap="none" strike="noStrike">
                        <a:highlight>
                          <a:srgbClr val="000000"/>
                        </a:highlight>
                        <a:latin typeface="Calibri"/>
                        <a:ea typeface="Calibri"/>
                        <a:cs typeface="Calibri"/>
                        <a:sym typeface="Calibri"/>
                      </a:endParaRPr>
                    </a:p>
                    <a:p>
                      <a:pPr indent="0" lvl="0" marL="0" marR="0" rtl="0" algn="ctr">
                        <a:spcBef>
                          <a:spcPts val="0"/>
                        </a:spcBef>
                        <a:spcAft>
                          <a:spcPts val="0"/>
                        </a:spcAft>
                        <a:buNone/>
                      </a:pPr>
                      <a:r>
                        <a:rPr b="1" lang="en-US" sz="1200" u="none" cap="none" strike="noStrike">
                          <a:solidFill>
                            <a:schemeClr val="accent4"/>
                          </a:solidFill>
                          <a:highlight>
                            <a:srgbClr val="000000"/>
                          </a:highlight>
                          <a:latin typeface="Calibri"/>
                          <a:ea typeface="Calibri"/>
                          <a:cs typeface="Calibri"/>
                          <a:sym typeface="Calibri"/>
                        </a:rPr>
                        <a:t>(MESSAGE)</a:t>
                      </a:r>
                      <a:endParaRPr sz="1200" u="none" cap="none" strike="noStrike">
                        <a:solidFill>
                          <a:schemeClr val="accent4"/>
                        </a:solidFill>
                        <a:highlight>
                          <a:srgbClr val="000000"/>
                        </a:highlight>
                        <a:latin typeface="Calibri"/>
                        <a:ea typeface="Calibri"/>
                        <a:cs typeface="Calibri"/>
                        <a:sym typeface="Calibri"/>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1"/>
                    </a:solidFill>
                  </a:tcPr>
                </a:tc>
                <a:tc>
                  <a:txBody>
                    <a:bodyPr/>
                    <a:lstStyle/>
                    <a:p>
                      <a:pPr indent="0" lvl="0" marL="0" marR="0" rtl="0" algn="ctr">
                        <a:spcBef>
                          <a:spcPts val="0"/>
                        </a:spcBef>
                        <a:spcAft>
                          <a:spcPts val="0"/>
                        </a:spcAft>
                        <a:buNone/>
                      </a:pPr>
                      <a:r>
                        <a:rPr b="1" lang="en-US" sz="1400" u="none" cap="none" strike="noStrike">
                          <a:solidFill>
                            <a:srgbClr val="FFFFFF"/>
                          </a:solidFill>
                          <a:highlight>
                            <a:srgbClr val="000000"/>
                          </a:highlight>
                          <a:latin typeface="Calibri"/>
                          <a:ea typeface="Calibri"/>
                          <a:cs typeface="Calibri"/>
                          <a:sym typeface="Calibri"/>
                        </a:rPr>
                        <a:t>WHO do they need to hear it FROM?</a:t>
                      </a:r>
                      <a:endParaRPr sz="1400" u="none" cap="none" strike="noStrike">
                        <a:highlight>
                          <a:srgbClr val="000000"/>
                        </a:highlight>
                        <a:latin typeface="Calibri"/>
                        <a:ea typeface="Calibri"/>
                        <a:cs typeface="Calibri"/>
                        <a:sym typeface="Calibri"/>
                      </a:endParaRPr>
                    </a:p>
                    <a:p>
                      <a:pPr indent="0" lvl="0" marL="0" marR="0" rtl="0" algn="ctr">
                        <a:spcBef>
                          <a:spcPts val="0"/>
                        </a:spcBef>
                        <a:spcAft>
                          <a:spcPts val="0"/>
                        </a:spcAft>
                        <a:buNone/>
                      </a:pPr>
                      <a:r>
                        <a:rPr b="1" lang="en-US" sz="1200" u="none" cap="none" strike="noStrike">
                          <a:solidFill>
                            <a:schemeClr val="accent4"/>
                          </a:solidFill>
                          <a:highlight>
                            <a:srgbClr val="000000"/>
                          </a:highlight>
                          <a:latin typeface="Calibri"/>
                          <a:ea typeface="Calibri"/>
                          <a:cs typeface="Calibri"/>
                          <a:sym typeface="Calibri"/>
                        </a:rPr>
                        <a:t>(MESSENGERS)</a:t>
                      </a:r>
                      <a:endParaRPr sz="1200" u="none" cap="none" strike="noStrike">
                        <a:solidFill>
                          <a:schemeClr val="accent4"/>
                        </a:solidFill>
                        <a:highlight>
                          <a:srgbClr val="000000"/>
                        </a:highlight>
                        <a:latin typeface="Calibri"/>
                        <a:ea typeface="Calibri"/>
                        <a:cs typeface="Calibri"/>
                        <a:sym typeface="Calibri"/>
                      </a:endParaRPr>
                    </a:p>
                  </a:txBody>
                  <a:tcPr marT="7150" marB="0" marR="106200" marL="1062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1"/>
                    </a:solidFill>
                  </a:tcPr>
                </a:tc>
                <a:tc>
                  <a:txBody>
                    <a:bodyPr/>
                    <a:lstStyle/>
                    <a:p>
                      <a:pPr indent="0" lvl="0" marL="0" marR="0" rtl="0" algn="ctr">
                        <a:spcBef>
                          <a:spcPts val="0"/>
                        </a:spcBef>
                        <a:spcAft>
                          <a:spcPts val="0"/>
                        </a:spcAft>
                        <a:buNone/>
                      </a:pPr>
                      <a:r>
                        <a:rPr b="1" lang="en-US" sz="1400" u="none" cap="none" strike="noStrike">
                          <a:solidFill>
                            <a:srgbClr val="FFFFFF"/>
                          </a:solidFill>
                          <a:highlight>
                            <a:srgbClr val="000000"/>
                          </a:highlight>
                          <a:latin typeface="Calibri"/>
                          <a:ea typeface="Calibri"/>
                          <a:cs typeface="Calibri"/>
                          <a:sym typeface="Calibri"/>
                        </a:rPr>
                        <a:t>HOW to get message to them?</a:t>
                      </a:r>
                      <a:endParaRPr sz="1400" u="none" cap="none" strike="noStrike">
                        <a:highlight>
                          <a:srgbClr val="000000"/>
                        </a:highlight>
                        <a:latin typeface="Calibri"/>
                        <a:ea typeface="Calibri"/>
                        <a:cs typeface="Calibri"/>
                        <a:sym typeface="Calibri"/>
                      </a:endParaRPr>
                    </a:p>
                    <a:p>
                      <a:pPr indent="0" lvl="0" marL="0" marR="0" rtl="0" algn="ctr">
                        <a:spcBef>
                          <a:spcPts val="0"/>
                        </a:spcBef>
                        <a:spcAft>
                          <a:spcPts val="0"/>
                        </a:spcAft>
                        <a:buNone/>
                      </a:pPr>
                      <a:r>
                        <a:rPr b="1" lang="en-US" sz="1400" u="none" cap="none" strike="noStrike">
                          <a:solidFill>
                            <a:schemeClr val="accent4"/>
                          </a:solidFill>
                          <a:highlight>
                            <a:srgbClr val="000000"/>
                          </a:highlight>
                          <a:latin typeface="Calibri"/>
                          <a:ea typeface="Calibri"/>
                          <a:cs typeface="Calibri"/>
                          <a:sym typeface="Calibri"/>
                        </a:rPr>
                        <a:t>(DELIVERY)</a:t>
                      </a:r>
                      <a:endParaRPr sz="1400" u="none" cap="none" strike="noStrike">
                        <a:solidFill>
                          <a:schemeClr val="accent4"/>
                        </a:solidFill>
                        <a:highlight>
                          <a:srgbClr val="000000"/>
                        </a:highlight>
                        <a:latin typeface="Calibri"/>
                        <a:ea typeface="Calibri"/>
                        <a:cs typeface="Calibri"/>
                        <a:sym typeface="Calibri"/>
                      </a:endParaRPr>
                    </a:p>
                  </a:txBody>
                  <a:tcPr marT="0" marB="0" marR="0" marL="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chemeClr val="dk1"/>
                    </a:solidFill>
                  </a:tcPr>
                </a:tc>
              </a:tr>
            </a:tbl>
          </a:graphicData>
        </a:graphic>
      </p:graphicFrame>
      <p:graphicFrame>
        <p:nvGraphicFramePr>
          <p:cNvPr id="367" name="Google Shape;367;p22"/>
          <p:cNvGraphicFramePr/>
          <p:nvPr/>
        </p:nvGraphicFramePr>
        <p:xfrm>
          <a:off x="264046" y="1651986"/>
          <a:ext cx="3000000" cy="3000000"/>
        </p:xfrm>
        <a:graphic>
          <a:graphicData uri="http://schemas.openxmlformats.org/drawingml/2006/table">
            <a:tbl>
              <a:tblPr>
                <a:noFill/>
                <a:tableStyleId>{0181B5C9-A90A-472F-8ADB-5647B30AC73C}</a:tableStyleId>
              </a:tblPr>
              <a:tblGrid>
                <a:gridCol w="1741275"/>
                <a:gridCol w="1979275"/>
                <a:gridCol w="1736200"/>
                <a:gridCol w="1718850"/>
                <a:gridCol w="1501825"/>
                <a:gridCol w="251750"/>
                <a:gridCol w="95500"/>
              </a:tblGrid>
              <a:tr h="365750">
                <a:tc>
                  <a:txBody>
                    <a:bodyPr/>
                    <a:lstStyle/>
                    <a:p>
                      <a:pPr indent="0" lvl="0" marL="0" marR="0" rtl="0" algn="ctr">
                        <a:spcBef>
                          <a:spcPts val="0"/>
                        </a:spcBef>
                        <a:spcAft>
                          <a:spcPts val="0"/>
                        </a:spcAft>
                        <a:buNone/>
                      </a:pPr>
                      <a:r>
                        <a:rPr lang="en-US" sz="1200" u="none" cap="none" strike="noStrike">
                          <a:solidFill>
                            <a:srgbClr val="1A1A1A"/>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0CECE"/>
                    </a:solidFill>
                  </a:tcPr>
                </a:tc>
                <a:tc>
                  <a:txBody>
                    <a:bodyPr/>
                    <a:lstStyle/>
                    <a:p>
                      <a:pPr indent="0" lvl="0" marL="0" marR="0" rtl="0" algn="ctr">
                        <a:spcBef>
                          <a:spcPts val="0"/>
                        </a:spcBef>
                        <a:spcAft>
                          <a:spcPts val="0"/>
                        </a:spcAft>
                        <a:buNone/>
                      </a:pPr>
                      <a:r>
                        <a:rPr lang="en-US" sz="1200" u="none" cap="none" strike="noStrike">
                          <a:solidFill>
                            <a:srgbClr val="FF0000"/>
                          </a:solidFill>
                          <a:latin typeface="Calibri"/>
                          <a:ea typeface="Calibri"/>
                          <a:cs typeface="Calibri"/>
                          <a:sym typeface="Calibri"/>
                        </a:rPr>
                        <a:t>PUBLIC HEALTH MESSAGES</a:t>
                      </a:r>
                      <a:endParaRPr sz="1200" u="none" cap="none" strike="noStrike">
                        <a:solidFill>
                          <a:srgbClr val="FF0000"/>
                        </a:solidFill>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0CECE"/>
                    </a:solidFill>
                  </a:tcPr>
                </a:tc>
                <a:tc>
                  <a:txBody>
                    <a:bodyPr/>
                    <a:lstStyle/>
                    <a:p>
                      <a:pPr indent="0" lvl="0" marL="0" marR="0" rtl="0" algn="ctr">
                        <a:spcBef>
                          <a:spcPts val="0"/>
                        </a:spcBef>
                        <a:spcAft>
                          <a:spcPts val="0"/>
                        </a:spcAft>
                        <a:buNone/>
                      </a:pPr>
                      <a:r>
                        <a:rPr lang="en-US" sz="1200" u="none" cap="none" strike="noStrike">
                          <a:solidFill>
                            <a:srgbClr val="FF0000"/>
                          </a:solidFill>
                          <a:latin typeface="Calibri"/>
                          <a:ea typeface="Calibri"/>
                          <a:cs typeface="Calibri"/>
                          <a:sym typeface="Calibri"/>
                        </a:rPr>
                        <a:t>ECONOMIC IMPACT MESSAGES</a:t>
                      </a:r>
                      <a:endParaRPr sz="1200" u="none" cap="none" strike="noStrike">
                        <a:solidFill>
                          <a:srgbClr val="FF0000"/>
                        </a:solidFill>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0CECE"/>
                    </a:solidFill>
                  </a:tcPr>
                </a:tc>
                <a:tc>
                  <a:txBody>
                    <a:bodyPr/>
                    <a:lstStyle/>
                    <a:p>
                      <a:pPr indent="0" lvl="0" marL="0" marR="0" rtl="0" algn="ctr">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0CECE"/>
                    </a:solidFill>
                  </a:tcPr>
                </a:tc>
                <a:tc>
                  <a:txBody>
                    <a:bodyPr/>
                    <a:lstStyle/>
                    <a:p>
                      <a:pPr indent="0" lvl="0" marL="0" marR="0" rtl="0" algn="ctr">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0CECE"/>
                    </a:solidFill>
                  </a:tcPr>
                </a:tc>
                <a:tc>
                  <a:txBody>
                    <a:bodyPr/>
                    <a:lstStyle/>
                    <a:p>
                      <a:pPr indent="0" lvl="0" marL="0" marR="0" rtl="0" algn="ctr">
                        <a:spcBef>
                          <a:spcPts val="0"/>
                        </a:spcBef>
                        <a:spcAft>
                          <a:spcPts val="0"/>
                        </a:spcAft>
                        <a:buNone/>
                      </a:pPr>
                      <a:r>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0CECE"/>
                    </a:solidFill>
                  </a:tcPr>
                </a:tc>
                <a:tc>
                  <a:txBody>
                    <a:bodyPr/>
                    <a:lstStyle/>
                    <a:p>
                      <a:pPr indent="0" lvl="0" marL="0" marR="0" rtl="0" algn="ctr">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0CECE"/>
                    </a:solidFill>
                  </a:tcPr>
                </a:tc>
              </a:tr>
              <a:tr h="548650">
                <a:tc>
                  <a:txBody>
                    <a:bodyPr/>
                    <a:lstStyle/>
                    <a:p>
                      <a:pPr indent="0" lvl="0" marL="0" marR="0" rtl="0" algn="ctr">
                        <a:spcBef>
                          <a:spcPts val="0"/>
                        </a:spcBef>
                        <a:spcAft>
                          <a:spcPts val="0"/>
                        </a:spcAft>
                        <a:buNone/>
                      </a:pPr>
                      <a:r>
                        <a:rPr lang="en-US" sz="1200" u="none" cap="none" strike="noStrike">
                          <a:solidFill>
                            <a:srgbClr val="1A1A1A"/>
                          </a:solidFill>
                          <a:latin typeface="Calibri"/>
                          <a:ea typeface="Calibri"/>
                          <a:cs typeface="Calibri"/>
                          <a:sym typeface="Calibri"/>
                        </a:rPr>
                        <a:t>Mayor</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Smokefree is good for business</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Business leaders</a:t>
                      </a:r>
                      <a:endParaRPr sz="1200" u="none" cap="none" strike="noStrike">
                        <a:latin typeface="Calibri"/>
                        <a:ea typeface="Calibri"/>
                        <a:cs typeface="Calibri"/>
                        <a:sym typeface="Calibri"/>
                      </a:endParaRPr>
                    </a:p>
                    <a:p>
                      <a:pPr indent="-342900" lvl="0" marL="342900" marR="0" rtl="0" algn="l">
                        <a:spcBef>
                          <a:spcPts val="0"/>
                        </a:spcBef>
                        <a:spcAft>
                          <a:spcPts val="0"/>
                        </a:spcAft>
                        <a:buClr>
                          <a:srgbClr val="000000"/>
                        </a:buClr>
                        <a:buSzPts val="1200"/>
                        <a:buFont typeface="Noto Sans Symbols"/>
                        <a:buChar char="✔"/>
                      </a:pPr>
                      <a:r>
                        <a:rPr lang="en-US" sz="1200" u="none" cap="none" strike="noStrike">
                          <a:solidFill>
                            <a:srgbClr val="000000"/>
                          </a:solidFill>
                          <a:latin typeface="Calibri"/>
                          <a:ea typeface="Calibri"/>
                          <a:cs typeface="Calibri"/>
                          <a:sym typeface="Calibri"/>
                        </a:rPr>
                        <a:t>Chamber</a:t>
                      </a:r>
                      <a:endParaRPr sz="1200" u="none" cap="none" strike="noStrike">
                        <a:latin typeface="Calibri"/>
                        <a:ea typeface="Calibri"/>
                        <a:cs typeface="Calibri"/>
                        <a:sym typeface="Calibri"/>
                      </a:endParaRPr>
                    </a:p>
                    <a:p>
                      <a:pPr indent="-342900" lvl="0" marL="342900" marR="0" rtl="0" algn="l">
                        <a:spcBef>
                          <a:spcPts val="0"/>
                        </a:spcBef>
                        <a:spcAft>
                          <a:spcPts val="0"/>
                        </a:spcAft>
                        <a:buClr>
                          <a:srgbClr val="000000"/>
                        </a:buClr>
                        <a:buSzPts val="1200"/>
                        <a:buFont typeface="Noto Sans Symbols"/>
                        <a:buChar char="✔"/>
                      </a:pPr>
                      <a:r>
                        <a:rPr lang="en-US" sz="1200" u="none" cap="none" strike="noStrike">
                          <a:solidFill>
                            <a:srgbClr val="000000"/>
                          </a:solidFill>
                          <a:latin typeface="Calibri"/>
                          <a:ea typeface="Calibri"/>
                          <a:cs typeface="Calibri"/>
                          <a:sym typeface="Calibri"/>
                        </a:rPr>
                        <a:t>Tourism</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Letter from coalition</a:t>
                      </a:r>
                      <a:endParaRPr sz="1200" u="none" cap="none" strike="noStrike">
                        <a:latin typeface="Calibri"/>
                        <a:ea typeface="Calibri"/>
                        <a:cs typeface="Calibri"/>
                        <a:sym typeface="Calibri"/>
                      </a:endParaRPr>
                    </a:p>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Phone call intro</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8600">
                <a:tc>
                  <a:txBody>
                    <a:bodyPr/>
                    <a:lstStyle/>
                    <a:p>
                      <a:pPr indent="0" lvl="0" marL="0" marR="0" rtl="0" algn="ctr">
                        <a:spcBef>
                          <a:spcPts val="0"/>
                        </a:spcBef>
                        <a:spcAft>
                          <a:spcPts val="0"/>
                        </a:spcAft>
                        <a:buNone/>
                      </a:pPr>
                      <a:r>
                        <a:rPr lang="en-US" sz="1200" u="none" cap="none" strike="noStrike">
                          <a:solidFill>
                            <a:srgbClr val="1A1A1A"/>
                          </a:solidFill>
                          <a:latin typeface="Calibri"/>
                          <a:ea typeface="Calibri"/>
                          <a:cs typeface="Calibri"/>
                          <a:sym typeface="Calibri"/>
                        </a:rPr>
                        <a:t>City  Council </a:t>
                      </a:r>
                      <a:endParaRPr sz="1200" u="none" cap="none" strike="noStrike">
                        <a:latin typeface="Calibri"/>
                        <a:ea typeface="Calibri"/>
                        <a:cs typeface="Calibri"/>
                        <a:sym typeface="Calibri"/>
                      </a:endParaRPr>
                    </a:p>
                    <a:p>
                      <a:pPr indent="0" lvl="0" marL="0" marR="0" rtl="0" algn="ctr">
                        <a:spcBef>
                          <a:spcPts val="0"/>
                        </a:spcBef>
                        <a:spcAft>
                          <a:spcPts val="0"/>
                        </a:spcAft>
                        <a:buNone/>
                      </a:pPr>
                      <a:r>
                        <a:rPr i="1" lang="en-US" sz="800" u="none" cap="none" strike="noStrike">
                          <a:solidFill>
                            <a:srgbClr val="1A1A1A"/>
                          </a:solidFill>
                          <a:latin typeface="Calibri"/>
                          <a:ea typeface="Calibri"/>
                          <a:cs typeface="Calibri"/>
                          <a:sym typeface="Calibri"/>
                        </a:rPr>
                        <a:t>(Add a row for each council member)</a:t>
                      </a:r>
                      <a:endParaRPr sz="8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Voters Support the Issue</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Voters</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48650">
                <a:tc>
                  <a:txBody>
                    <a:bodyPr/>
                    <a:lstStyle/>
                    <a:p>
                      <a:pPr indent="0" lvl="0" marL="0" marR="0" rtl="0" algn="ctr">
                        <a:spcBef>
                          <a:spcPts val="0"/>
                        </a:spcBef>
                        <a:spcAft>
                          <a:spcPts val="0"/>
                        </a:spcAft>
                        <a:buNone/>
                      </a:pPr>
                      <a:r>
                        <a:rPr lang="en-US" sz="1200" u="none" cap="none" strike="noStrike">
                          <a:solidFill>
                            <a:srgbClr val="1A1A1A"/>
                          </a:solidFill>
                          <a:latin typeface="Calibri"/>
                          <a:ea typeface="Calibri"/>
                          <a:cs typeface="Calibri"/>
                          <a:sym typeface="Calibri"/>
                        </a:rPr>
                        <a:t>Councilman Billy Bob </a:t>
                      </a:r>
                      <a:endParaRPr/>
                    </a:p>
                    <a:p>
                      <a:pPr indent="0" lvl="0" marL="0" marR="0" rtl="0" algn="ctr">
                        <a:spcBef>
                          <a:spcPts val="0"/>
                        </a:spcBef>
                        <a:spcAft>
                          <a:spcPts val="0"/>
                        </a:spcAft>
                        <a:buNone/>
                      </a:pPr>
                      <a:r>
                        <a:rPr lang="en-US" sz="1200" u="none" cap="none" strike="noStrike">
                          <a:solidFill>
                            <a:srgbClr val="1A1A1A"/>
                          </a:solidFill>
                          <a:latin typeface="Calibri"/>
                          <a:ea typeface="Calibri"/>
                          <a:cs typeface="Calibri"/>
                          <a:sym typeface="Calibri"/>
                        </a:rPr>
                        <a:t>Dist 1</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supporting healthy, smokefree environments for Dist 1 citizens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Smokefree environments are welcoming for all patrons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Voters</a:t>
                      </a:r>
                      <a:r>
                        <a:rPr lang="en-US" sz="1200" u="none" cap="none" strike="noStrike">
                          <a:latin typeface="Calibri"/>
                          <a:ea typeface="Calibri"/>
                          <a:cs typeface="Calibri"/>
                          <a:sym typeface="Calibri"/>
                        </a:rPr>
                        <a:t> </a:t>
                      </a:r>
                      <a:endParaRPr/>
                    </a:p>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Local bar owner</a:t>
                      </a:r>
                      <a:endParaRPr sz="1200" u="none" cap="none" strike="noStrike">
                        <a:latin typeface="Calibri"/>
                        <a:ea typeface="Calibri"/>
                        <a:cs typeface="Calibri"/>
                        <a:sym typeface="Calibri"/>
                      </a:endParaRPr>
                    </a:p>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Emails</a:t>
                      </a:r>
                      <a:endParaRPr sz="1200" u="none" cap="none" strike="noStrike">
                        <a:latin typeface="Calibri"/>
                        <a:ea typeface="Calibri"/>
                        <a:cs typeface="Calibri"/>
                        <a:sym typeface="Calibri"/>
                      </a:endParaRPr>
                    </a:p>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Facebook comments</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48650">
                <a:tc>
                  <a:txBody>
                    <a:bodyPr/>
                    <a:lstStyle/>
                    <a:p>
                      <a:pPr indent="0" lvl="0" marL="0" marR="0" rtl="0" algn="ctr">
                        <a:spcBef>
                          <a:spcPts val="0"/>
                        </a:spcBef>
                        <a:spcAft>
                          <a:spcPts val="0"/>
                        </a:spcAft>
                        <a:buNone/>
                      </a:pPr>
                      <a:r>
                        <a:rPr lang="en-US" sz="1200" u="none" cap="none" strike="noStrike">
                          <a:solidFill>
                            <a:srgbClr val="1A1A1A"/>
                          </a:solidFill>
                          <a:latin typeface="Calibri"/>
                          <a:ea typeface="Calibri"/>
                          <a:cs typeface="Calibri"/>
                          <a:sym typeface="Calibri"/>
                        </a:rPr>
                        <a:t>Councilwoman Mary Joe Dist 2</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Dist 2 residents deserve healthy, smokefree environments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Survivor</a:t>
                      </a:r>
                      <a:endParaRPr sz="1200" u="none" cap="none" strike="noStrike">
                        <a:latin typeface="Calibri"/>
                        <a:ea typeface="Calibri"/>
                        <a:cs typeface="Calibri"/>
                        <a:sym typeface="Calibri"/>
                      </a:endParaRPr>
                    </a:p>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Coffee mtg</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65750">
                <a:tc>
                  <a:txBody>
                    <a:bodyPr/>
                    <a:lstStyle/>
                    <a:p>
                      <a:pPr indent="0" lvl="0" marL="0" marR="0" rtl="0" algn="ctr">
                        <a:spcBef>
                          <a:spcPts val="0"/>
                        </a:spcBef>
                        <a:spcAft>
                          <a:spcPts val="0"/>
                        </a:spcAft>
                        <a:buNone/>
                      </a:pPr>
                      <a:r>
                        <a:rPr lang="en-US" sz="1200" u="none" cap="none" strike="noStrike">
                          <a:solidFill>
                            <a:srgbClr val="1A1A1A"/>
                          </a:solidFill>
                          <a:latin typeface="Calibri"/>
                          <a:ea typeface="Calibri"/>
                          <a:cs typeface="Calibri"/>
                          <a:sym typeface="Calibri"/>
                        </a:rPr>
                        <a:t>Chamber of Commerce</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Smokefree = Healthy, vibrant communities</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Smokefree is good for business</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c>
                  <a:txBody>
                    <a:bodyPr/>
                    <a:lstStyle/>
                    <a:p>
                      <a:pPr indent="-342900" lvl="0" marL="342900" marR="0" rtl="0" algn="l">
                        <a:spcBef>
                          <a:spcPts val="0"/>
                        </a:spcBef>
                        <a:spcAft>
                          <a:spcPts val="0"/>
                        </a:spcAft>
                        <a:buClr>
                          <a:srgbClr val="000000"/>
                        </a:buClr>
                        <a:buSzPts val="1200"/>
                        <a:buFont typeface="Noto Sans Symbols"/>
                        <a:buChar char="∙"/>
                      </a:pPr>
                      <a:r>
                        <a:rPr lang="en-US" sz="1200" u="none" cap="none" strike="noStrike">
                          <a:solidFill>
                            <a:srgbClr val="000000"/>
                          </a:solidFill>
                          <a:latin typeface="Calibri"/>
                          <a:ea typeface="Calibri"/>
                          <a:cs typeface="Calibri"/>
                          <a:sym typeface="Calibri"/>
                        </a:rPr>
                        <a:t>Other smokefree cities</a:t>
                      </a:r>
                      <a:endParaRPr sz="1200" u="none" cap="none" strike="noStrike">
                        <a:latin typeface="Calibri"/>
                        <a:ea typeface="Calibri"/>
                        <a:cs typeface="Calibri"/>
                        <a:sym typeface="Calibri"/>
                      </a:endParaRPr>
                    </a:p>
                    <a:p>
                      <a:pPr indent="-342900" lvl="0" marL="342900" marR="0" rtl="0" algn="l">
                        <a:spcBef>
                          <a:spcPts val="0"/>
                        </a:spcBef>
                        <a:spcAft>
                          <a:spcPts val="0"/>
                        </a:spcAft>
                        <a:buClr>
                          <a:srgbClr val="000000"/>
                        </a:buClr>
                        <a:buSzPts val="1200"/>
                        <a:buFont typeface="Noto Sans Symbols"/>
                        <a:buChar char="∙"/>
                      </a:pPr>
                      <a:r>
                        <a:rPr lang="en-US" sz="1200" u="none" cap="none" strike="noStrike">
                          <a:solidFill>
                            <a:srgbClr val="000000"/>
                          </a:solidFill>
                          <a:latin typeface="Calibri"/>
                          <a:ea typeface="Calibri"/>
                          <a:cs typeface="Calibri"/>
                          <a:sym typeface="Calibri"/>
                        </a:rPr>
                        <a:t>economists</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 </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65750">
                <a:tc>
                  <a:txBody>
                    <a:bodyPr/>
                    <a:lstStyle/>
                    <a:p>
                      <a:pPr indent="0" lvl="0" marL="0" marR="0" rtl="0" algn="ctr">
                        <a:spcBef>
                          <a:spcPts val="0"/>
                        </a:spcBef>
                        <a:spcAft>
                          <a:spcPts val="0"/>
                        </a:spcAft>
                        <a:buNone/>
                      </a:pPr>
                      <a:r>
                        <a:rPr lang="en-US" sz="1200" u="none" cap="none" strike="noStrike">
                          <a:solidFill>
                            <a:srgbClr val="1A1A1A"/>
                          </a:solidFill>
                          <a:latin typeface="Calibri"/>
                          <a:ea typeface="Calibri"/>
                          <a:cs typeface="Calibri"/>
                          <a:sym typeface="Calibri"/>
                        </a:rPr>
                        <a:t>Civic Organizations</a:t>
                      </a:r>
                      <a:endParaRPr sz="1200" u="none" cap="none" strike="noStrike">
                        <a:latin typeface="Calibri"/>
                        <a:ea typeface="Calibri"/>
                        <a:cs typeface="Calibri"/>
                        <a:sym typeface="Calibri"/>
                      </a:endParaRPr>
                    </a:p>
                    <a:p>
                      <a:pPr indent="0" lvl="0" marL="0" marR="0" rtl="0" algn="ctr">
                        <a:spcBef>
                          <a:spcPts val="0"/>
                        </a:spcBef>
                        <a:spcAft>
                          <a:spcPts val="0"/>
                        </a:spcAft>
                        <a:buNone/>
                      </a:pPr>
                      <a:r>
                        <a:rPr i="1" lang="en-US" sz="900" u="none" cap="none" strike="noStrike">
                          <a:solidFill>
                            <a:srgbClr val="1A1A1A"/>
                          </a:solidFill>
                          <a:latin typeface="Calibri"/>
                          <a:ea typeface="Calibri"/>
                          <a:cs typeface="Calibri"/>
                          <a:sym typeface="Calibri"/>
                        </a:rPr>
                        <a:t>(Add row for each organization)</a:t>
                      </a:r>
                      <a:endParaRPr sz="9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rgbClr val="000000"/>
                          </a:solidFill>
                          <a:latin typeface="Calibri"/>
                          <a:ea typeface="Calibri"/>
                          <a:cs typeface="Calibri"/>
                          <a:sym typeface="Calibri"/>
                        </a:rPr>
                        <a:t>Everyone has a right to a smokefree workplace</a:t>
                      </a:r>
                      <a:endParaRPr sz="1200" u="none" cap="none" strike="noStrike">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spcBef>
                          <a:spcPts val="0"/>
                        </a:spcBef>
                        <a:spcAft>
                          <a:spcPts val="0"/>
                        </a:spcAft>
                        <a:buNone/>
                      </a:pPr>
                      <a:r>
                        <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c>
                  <a:txBody>
                    <a:bodyPr/>
                    <a:lstStyle/>
                    <a:p>
                      <a:pPr indent="-342900" lvl="0" marL="342900" marR="0" rtl="0" algn="l">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Coalition</a:t>
                      </a:r>
                      <a:endParaRPr sz="1200">
                        <a:latin typeface="Calibri"/>
                        <a:ea typeface="Calibri"/>
                        <a:cs typeface="Calibri"/>
                        <a:sym typeface="Calibri"/>
                      </a:endParaRPr>
                    </a:p>
                    <a:p>
                      <a:pPr indent="-342900" lvl="0" marL="342900" marR="0" rtl="0" algn="l">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Community leaders</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 </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 </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65750">
                <a:tc>
                  <a:txBody>
                    <a:bodyPr/>
                    <a:lstStyle/>
                    <a:p>
                      <a:pPr indent="0" lvl="0" marL="0" marR="0" rtl="0" algn="ctr">
                        <a:spcBef>
                          <a:spcPts val="0"/>
                        </a:spcBef>
                        <a:spcAft>
                          <a:spcPts val="0"/>
                        </a:spcAft>
                        <a:buNone/>
                      </a:pPr>
                      <a:r>
                        <a:rPr lang="en-US" sz="1200">
                          <a:solidFill>
                            <a:srgbClr val="1A1A1A"/>
                          </a:solidFill>
                          <a:latin typeface="Calibri"/>
                          <a:ea typeface="Calibri"/>
                          <a:cs typeface="Calibri"/>
                          <a:sym typeface="Calibri"/>
                        </a:rPr>
                        <a:t>Casinos</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SHS makes breathing difficult</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spcBef>
                          <a:spcPts val="0"/>
                        </a:spcBef>
                        <a:spcAft>
                          <a:spcPts val="0"/>
                        </a:spcAft>
                        <a:buNone/>
                      </a:pPr>
                      <a:r>
                        <a:rPr lang="en-US" sz="1200">
                          <a:latin typeface="Calibri"/>
                          <a:ea typeface="Calibri"/>
                          <a:cs typeface="Calibri"/>
                          <a:sym typeface="Calibri"/>
                        </a:rPr>
                        <a:t>Casino patrons want a smokefree environment </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c>
                  <a:txBody>
                    <a:bodyPr/>
                    <a:lstStyle/>
                    <a:p>
                      <a:pPr indent="-342900" lvl="0" marL="342900" marR="0" rtl="0" algn="l">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Casino patrons</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Facebook comment section</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 </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14400">
                <a:tc>
                  <a:txBody>
                    <a:bodyPr/>
                    <a:lstStyle/>
                    <a:p>
                      <a:pPr indent="0" lvl="0" marL="0" marR="0" rtl="0" algn="ctr">
                        <a:spcBef>
                          <a:spcPts val="0"/>
                        </a:spcBef>
                        <a:spcAft>
                          <a:spcPts val="0"/>
                        </a:spcAft>
                        <a:buNone/>
                      </a:pPr>
                      <a:r>
                        <a:rPr lang="en-US" sz="1200">
                          <a:solidFill>
                            <a:srgbClr val="1A1A1A"/>
                          </a:solidFill>
                          <a:latin typeface="Calibri"/>
                          <a:ea typeface="Calibri"/>
                          <a:cs typeface="Calibri"/>
                          <a:sym typeface="Calibri"/>
                        </a:rPr>
                        <a:t>General community</a:t>
                      </a:r>
                      <a:endParaRPr/>
                    </a:p>
                    <a:p>
                      <a:pPr indent="0" lvl="0" marL="0" marR="0" rtl="0" algn="ctr">
                        <a:spcBef>
                          <a:spcPts val="0"/>
                        </a:spcBef>
                        <a:spcAft>
                          <a:spcPts val="0"/>
                        </a:spcAft>
                        <a:buNone/>
                      </a:pPr>
                      <a:r>
                        <a:rPr i="1" lang="en-US" sz="1200">
                          <a:solidFill>
                            <a:srgbClr val="1A1A1A"/>
                          </a:solidFill>
                          <a:latin typeface="Calibri"/>
                          <a:ea typeface="Calibri"/>
                          <a:cs typeface="Calibri"/>
                          <a:sym typeface="Calibri"/>
                        </a:rPr>
                        <a:t>(personal stories)</a:t>
                      </a:r>
                      <a:endParaRPr i="1"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No safe level of exposure </a:t>
                      </a:r>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rPr lang="en-US" sz="1200">
                          <a:solidFill>
                            <a:srgbClr val="000000"/>
                          </a:solidFill>
                          <a:latin typeface="Calibri"/>
                          <a:ea typeface="Calibri"/>
                          <a:cs typeface="Calibri"/>
                          <a:sym typeface="Calibri"/>
                        </a:rPr>
                        <a:t>Smokefree = work/live/play</a:t>
                      </a:r>
                      <a:endParaRPr/>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spcBef>
                          <a:spcPts val="0"/>
                        </a:spcBef>
                        <a:spcAft>
                          <a:spcPts val="0"/>
                        </a:spcAft>
                        <a:buNone/>
                      </a:pPr>
                      <a:r>
                        <a:rPr lang="en-US" sz="1200">
                          <a:latin typeface="Calibri"/>
                          <a:ea typeface="Calibri"/>
                          <a:cs typeface="Calibri"/>
                          <a:sym typeface="Calibri"/>
                        </a:rPr>
                        <a:t> </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c>
                  <a:txBody>
                    <a:bodyPr/>
                    <a:lstStyle/>
                    <a:p>
                      <a:pPr indent="-342900" lvl="0" marL="342900" marR="0" rtl="0" algn="l">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Coalition</a:t>
                      </a:r>
                      <a:endParaRPr sz="1200">
                        <a:latin typeface="Calibri"/>
                        <a:ea typeface="Calibri"/>
                        <a:cs typeface="Calibri"/>
                        <a:sym typeface="Calibri"/>
                      </a:endParaRPr>
                    </a:p>
                    <a:p>
                      <a:pPr indent="-342900" lvl="0" marL="342900" marR="0" rtl="0" algn="l">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Health dept</a:t>
                      </a:r>
                      <a:endParaRPr sz="1200">
                        <a:latin typeface="Calibri"/>
                        <a:ea typeface="Calibri"/>
                        <a:cs typeface="Calibri"/>
                        <a:sym typeface="Calibri"/>
                      </a:endParaRPr>
                    </a:p>
                    <a:p>
                      <a:pPr indent="-342900" lvl="0" marL="342900" marR="0" rtl="0" algn="l">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CDC</a:t>
                      </a:r>
                      <a:endParaRPr sz="1200">
                        <a:latin typeface="Calibri"/>
                        <a:ea typeface="Calibri"/>
                        <a:cs typeface="Calibri"/>
                        <a:sym typeface="Calibri"/>
                      </a:endParaRPr>
                    </a:p>
                    <a:p>
                      <a:pPr indent="-342900" lvl="0" marL="342900" marR="0" rtl="0" algn="l">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Other health groups?</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Social media</a:t>
                      </a:r>
                      <a:endParaRPr sz="1200">
                        <a:latin typeface="Calibri"/>
                        <a:ea typeface="Calibri"/>
                        <a:cs typeface="Calibri"/>
                        <a:sym typeface="Calibri"/>
                      </a:endParaRPr>
                    </a:p>
                    <a:p>
                      <a:pPr indent="0" lvl="0" marL="0" marR="0" rtl="0" algn="l">
                        <a:spcBef>
                          <a:spcPts val="0"/>
                        </a:spcBef>
                        <a:spcAft>
                          <a:spcPts val="0"/>
                        </a:spcAft>
                        <a:buNone/>
                      </a:pPr>
                      <a:r>
                        <a:rPr lang="en-US" sz="1200">
                          <a:solidFill>
                            <a:srgbClr val="000000"/>
                          </a:solidFill>
                          <a:latin typeface="Calibri"/>
                          <a:ea typeface="Calibri"/>
                          <a:cs typeface="Calibri"/>
                          <a:sym typeface="Calibri"/>
                        </a:rPr>
                        <a:t>Listserv</a:t>
                      </a:r>
                      <a:endParaRPr sz="1200">
                        <a:latin typeface="Calibri"/>
                        <a:ea typeface="Calibri"/>
                        <a:cs typeface="Calibri"/>
                        <a:sym typeface="Calibri"/>
                      </a:endParaRPr>
                    </a:p>
                    <a:p>
                      <a:pPr indent="0" lvl="0" marL="0" marR="0" rtl="0" algn="l">
                        <a:spcBef>
                          <a:spcPts val="0"/>
                        </a:spcBef>
                        <a:spcAft>
                          <a:spcPts val="0"/>
                        </a:spcAft>
                        <a:buNone/>
                      </a:pPr>
                      <a:r>
                        <a:rPr lang="en-US" sz="1200">
                          <a:solidFill>
                            <a:srgbClr val="000000"/>
                          </a:solidFill>
                          <a:latin typeface="Calibri"/>
                          <a:ea typeface="Calibri"/>
                          <a:cs typeface="Calibri"/>
                          <a:sym typeface="Calibri"/>
                        </a:rPr>
                        <a:t>Community events</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a:solidFill>
                            <a:srgbClr val="000000"/>
                          </a:solidFill>
                          <a:latin typeface="Calibri"/>
                          <a:ea typeface="Calibri"/>
                          <a:cs typeface="Calibri"/>
                          <a:sym typeface="Calibri"/>
                        </a:rPr>
                        <a:t> </a:t>
                      </a:r>
                      <a:endParaRPr sz="1200">
                        <a:latin typeface="Calibri"/>
                        <a:ea typeface="Calibri"/>
                        <a:cs typeface="Calibri"/>
                        <a:sym typeface="Calibri"/>
                      </a:endParaRPr>
                    </a:p>
                  </a:txBody>
                  <a:tcPr marT="0" marB="0" marR="27750" marL="277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368" name="Google Shape;368;p22"/>
          <p:cNvSpPr/>
          <p:nvPr/>
        </p:nvSpPr>
        <p:spPr>
          <a:xfrm>
            <a:off x="2444354" y="2601130"/>
            <a:ext cx="138564" cy="276999"/>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sp>
        <p:nvSpPr>
          <p:cNvPr id="369" name="Google Shape;369;p22"/>
          <p:cNvSpPr/>
          <p:nvPr/>
        </p:nvSpPr>
        <p:spPr>
          <a:xfrm>
            <a:off x="-10685"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4" name="Shape 374"/>
        <p:cNvGrpSpPr/>
        <p:nvPr/>
      </p:nvGrpSpPr>
      <p:grpSpPr>
        <a:xfrm>
          <a:off x="0" y="0"/>
          <a:ext cx="0" cy="0"/>
          <a:chOff x="0" y="0"/>
          <a:chExt cx="0" cy="0"/>
        </a:xfrm>
      </p:grpSpPr>
      <p:sp>
        <p:nvSpPr>
          <p:cNvPr id="375" name="Google Shape;375;p23"/>
          <p:cNvSpPr txBox="1"/>
          <p:nvPr>
            <p:ph type="title"/>
          </p:nvPr>
        </p:nvSpPr>
        <p:spPr>
          <a:xfrm>
            <a:off x="461662" y="-672264"/>
            <a:ext cx="2678858" cy="3692555"/>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4950"/>
              <a:buFont typeface="Calibri"/>
              <a:buNone/>
            </a:pPr>
            <a:r>
              <a:rPr lang="en-US" sz="4950"/>
              <a:t>Build a Network of Voices</a:t>
            </a:r>
            <a:endParaRPr/>
          </a:p>
        </p:txBody>
      </p:sp>
      <p:grpSp>
        <p:nvGrpSpPr>
          <p:cNvPr id="376" name="Google Shape;376;p23"/>
          <p:cNvGrpSpPr/>
          <p:nvPr/>
        </p:nvGrpSpPr>
        <p:grpSpPr>
          <a:xfrm>
            <a:off x="2839452" y="710486"/>
            <a:ext cx="5820368" cy="5750562"/>
            <a:chOff x="761270" y="22877"/>
            <a:chExt cx="5820368" cy="5750562"/>
          </a:xfrm>
        </p:grpSpPr>
        <p:sp>
          <p:nvSpPr>
            <p:cNvPr id="377" name="Google Shape;377;p23"/>
            <p:cNvSpPr/>
            <p:nvPr/>
          </p:nvSpPr>
          <p:spPr>
            <a:xfrm>
              <a:off x="2770910" y="2055593"/>
              <a:ext cx="1801088" cy="1825819"/>
            </a:xfrm>
            <a:prstGeom prst="ellipse">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3"/>
            <p:cNvSpPr txBox="1"/>
            <p:nvPr/>
          </p:nvSpPr>
          <p:spPr>
            <a:xfrm>
              <a:off x="3034673" y="2322978"/>
              <a:ext cx="1273562" cy="1291049"/>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Coalition</a:t>
              </a:r>
              <a:endParaRPr/>
            </a:p>
          </p:txBody>
        </p:sp>
        <p:sp>
          <p:nvSpPr>
            <p:cNvPr id="379" name="Google Shape;379;p23"/>
            <p:cNvSpPr/>
            <p:nvPr/>
          </p:nvSpPr>
          <p:spPr>
            <a:xfrm rot="-5400000">
              <a:off x="3267857" y="1636975"/>
              <a:ext cx="807193" cy="30041"/>
            </a:xfrm>
            <a:custGeom>
              <a:rect b="b" l="l" r="r" t="t"/>
              <a:pathLst>
                <a:path extrusionOk="0" h="120000" w="120000">
                  <a:moveTo>
                    <a:pt x="0" y="59998"/>
                  </a:moveTo>
                  <a:lnTo>
                    <a:pt x="120000" y="59998"/>
                  </a:lnTo>
                </a:path>
              </a:pathLst>
            </a:custGeom>
            <a:no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3"/>
            <p:cNvSpPr txBox="1"/>
            <p:nvPr/>
          </p:nvSpPr>
          <p:spPr>
            <a:xfrm rot="-5400000">
              <a:off x="3651274" y="1631816"/>
              <a:ext cx="40359" cy="4035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81" name="Google Shape;381;p23"/>
            <p:cNvSpPr/>
            <p:nvPr/>
          </p:nvSpPr>
          <p:spPr>
            <a:xfrm>
              <a:off x="3058693" y="22877"/>
              <a:ext cx="1225522" cy="1225522"/>
            </a:xfrm>
            <a:prstGeom prst="ellipse">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3"/>
            <p:cNvSpPr txBox="1"/>
            <p:nvPr/>
          </p:nvSpPr>
          <p:spPr>
            <a:xfrm>
              <a:off x="3238167" y="202351"/>
              <a:ext cx="866574" cy="866574"/>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Concerned Citizens</a:t>
              </a:r>
              <a:endParaRPr/>
            </a:p>
          </p:txBody>
        </p:sp>
        <p:sp>
          <p:nvSpPr>
            <p:cNvPr id="383" name="Google Shape;383;p23"/>
            <p:cNvSpPr/>
            <p:nvPr/>
          </p:nvSpPr>
          <p:spPr>
            <a:xfrm rot="-3000000">
              <a:off x="4109844" y="1946960"/>
              <a:ext cx="812364" cy="30041"/>
            </a:xfrm>
            <a:custGeom>
              <a:rect b="b" l="l" r="r" t="t"/>
              <a:pathLst>
                <a:path extrusionOk="0" h="120000" w="120000">
                  <a:moveTo>
                    <a:pt x="0" y="59998"/>
                  </a:moveTo>
                  <a:lnTo>
                    <a:pt x="120000" y="59998"/>
                  </a:lnTo>
                </a:path>
              </a:pathLst>
            </a:custGeom>
            <a:no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3"/>
            <p:cNvSpPr txBox="1"/>
            <p:nvPr/>
          </p:nvSpPr>
          <p:spPr>
            <a:xfrm rot="-3000000">
              <a:off x="4495717" y="1941672"/>
              <a:ext cx="40618" cy="4061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85" name="Google Shape;385;p23"/>
            <p:cNvSpPr/>
            <p:nvPr/>
          </p:nvSpPr>
          <p:spPr>
            <a:xfrm>
              <a:off x="4558229" y="568664"/>
              <a:ext cx="1225522" cy="1225522"/>
            </a:xfrm>
            <a:prstGeom prst="ellipse">
              <a:avLst/>
            </a:prstGeom>
            <a:gradFill>
              <a:gsLst>
                <a:gs pos="0">
                  <a:srgbClr val="AFAFAF"/>
                </a:gs>
                <a:gs pos="50000">
                  <a:schemeClr val="accent3"/>
                </a:gs>
                <a:gs pos="100000">
                  <a:srgbClr val="91919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3"/>
            <p:cNvSpPr txBox="1"/>
            <p:nvPr/>
          </p:nvSpPr>
          <p:spPr>
            <a:xfrm>
              <a:off x="4737703" y="748138"/>
              <a:ext cx="866574" cy="866574"/>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Faith Community</a:t>
              </a:r>
              <a:endParaRPr/>
            </a:p>
          </p:txBody>
        </p:sp>
        <p:sp>
          <p:nvSpPr>
            <p:cNvPr id="387" name="Google Shape;387;p23"/>
            <p:cNvSpPr/>
            <p:nvPr/>
          </p:nvSpPr>
          <p:spPr>
            <a:xfrm rot="-600000">
              <a:off x="4552454" y="2725915"/>
              <a:ext cx="819193" cy="30041"/>
            </a:xfrm>
            <a:custGeom>
              <a:rect b="b" l="l" r="r" t="t"/>
              <a:pathLst>
                <a:path extrusionOk="0" h="120000" w="120000">
                  <a:moveTo>
                    <a:pt x="0" y="59998"/>
                  </a:moveTo>
                  <a:lnTo>
                    <a:pt x="120000" y="59998"/>
                  </a:lnTo>
                </a:path>
              </a:pathLst>
            </a:custGeom>
            <a:no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3"/>
            <p:cNvSpPr txBox="1"/>
            <p:nvPr/>
          </p:nvSpPr>
          <p:spPr>
            <a:xfrm rot="-600000">
              <a:off x="4941571" y="2720456"/>
              <a:ext cx="40959" cy="4095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89" name="Google Shape;389;p23"/>
            <p:cNvSpPr/>
            <p:nvPr/>
          </p:nvSpPr>
          <p:spPr>
            <a:xfrm>
              <a:off x="5356116" y="1950644"/>
              <a:ext cx="1225522" cy="1225522"/>
            </a:xfrm>
            <a:prstGeom prst="ellipse">
              <a:avLst/>
            </a:prstGeom>
            <a:gradFill>
              <a:gsLst>
                <a:gs pos="0">
                  <a:srgbClr val="FFC647"/>
                </a:gs>
                <a:gs pos="50000">
                  <a:srgbClr val="FFC600"/>
                </a:gs>
                <a:gs pos="100000">
                  <a:srgbClr val="E3B40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3"/>
            <p:cNvSpPr txBox="1"/>
            <p:nvPr/>
          </p:nvSpPr>
          <p:spPr>
            <a:xfrm>
              <a:off x="5535590" y="2130118"/>
              <a:ext cx="866574" cy="866574"/>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Bar Owners</a:t>
              </a:r>
              <a:endParaRPr/>
            </a:p>
          </p:txBody>
        </p:sp>
        <p:sp>
          <p:nvSpPr>
            <p:cNvPr id="391" name="Google Shape;391;p23"/>
            <p:cNvSpPr/>
            <p:nvPr/>
          </p:nvSpPr>
          <p:spPr>
            <a:xfrm rot="1800000">
              <a:off x="4399289" y="3609405"/>
              <a:ext cx="816514" cy="30041"/>
            </a:xfrm>
            <a:custGeom>
              <a:rect b="b" l="l" r="r" t="t"/>
              <a:pathLst>
                <a:path extrusionOk="0" h="120000" w="120000">
                  <a:moveTo>
                    <a:pt x="0" y="59998"/>
                  </a:moveTo>
                  <a:lnTo>
                    <a:pt x="120000" y="59998"/>
                  </a:lnTo>
                </a:path>
              </a:pathLst>
            </a:custGeom>
            <a:no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3"/>
            <p:cNvSpPr txBox="1"/>
            <p:nvPr/>
          </p:nvSpPr>
          <p:spPr>
            <a:xfrm rot="1800000">
              <a:off x="4787133" y="3604013"/>
              <a:ext cx="40825" cy="4082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3" name="Google Shape;393;p23"/>
            <p:cNvSpPr/>
            <p:nvPr/>
          </p:nvSpPr>
          <p:spPr>
            <a:xfrm>
              <a:off x="5079013" y="3522174"/>
              <a:ext cx="1225522" cy="1225522"/>
            </a:xfrm>
            <a:prstGeom prst="ellipse">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3"/>
            <p:cNvSpPr txBox="1"/>
            <p:nvPr/>
          </p:nvSpPr>
          <p:spPr>
            <a:xfrm>
              <a:off x="5258487" y="3701648"/>
              <a:ext cx="866574" cy="866574"/>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Workers</a:t>
              </a:r>
              <a:endParaRPr/>
            </a:p>
          </p:txBody>
        </p:sp>
        <p:sp>
          <p:nvSpPr>
            <p:cNvPr id="395" name="Google Shape;395;p23"/>
            <p:cNvSpPr/>
            <p:nvPr/>
          </p:nvSpPr>
          <p:spPr>
            <a:xfrm rot="4200000">
              <a:off x="3717141" y="4189902"/>
              <a:ext cx="808666" cy="30041"/>
            </a:xfrm>
            <a:custGeom>
              <a:rect b="b" l="l" r="r" t="t"/>
              <a:pathLst>
                <a:path extrusionOk="0" h="120000" w="120000">
                  <a:moveTo>
                    <a:pt x="0" y="59998"/>
                  </a:moveTo>
                  <a:lnTo>
                    <a:pt x="120000" y="59998"/>
                  </a:lnTo>
                </a:path>
              </a:pathLst>
            </a:custGeom>
            <a:no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3"/>
            <p:cNvSpPr txBox="1"/>
            <p:nvPr/>
          </p:nvSpPr>
          <p:spPr>
            <a:xfrm rot="4200000">
              <a:off x="4101257" y="4184706"/>
              <a:ext cx="40433" cy="4043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7" name="Google Shape;397;p23"/>
            <p:cNvSpPr/>
            <p:nvPr/>
          </p:nvSpPr>
          <p:spPr>
            <a:xfrm>
              <a:off x="3856580" y="4547917"/>
              <a:ext cx="1225522" cy="1225522"/>
            </a:xfrm>
            <a:prstGeom prst="ellipse">
              <a:avLst/>
            </a:prstGeom>
            <a:gradFill>
              <a:gsLst>
                <a:gs pos="0">
                  <a:srgbClr val="7FB75F"/>
                </a:gs>
                <a:gs pos="50000">
                  <a:srgbClr val="6EB141"/>
                </a:gs>
                <a:gs pos="100000">
                  <a:srgbClr val="5FA134"/>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3"/>
            <p:cNvSpPr txBox="1"/>
            <p:nvPr/>
          </p:nvSpPr>
          <p:spPr>
            <a:xfrm>
              <a:off x="4036054" y="4727391"/>
              <a:ext cx="866574" cy="866574"/>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Business Community</a:t>
              </a:r>
              <a:endParaRPr/>
            </a:p>
          </p:txBody>
        </p:sp>
        <p:sp>
          <p:nvSpPr>
            <p:cNvPr id="399" name="Google Shape;399;p23"/>
            <p:cNvSpPr/>
            <p:nvPr/>
          </p:nvSpPr>
          <p:spPr>
            <a:xfrm rot="6600000">
              <a:off x="2817101" y="4189902"/>
              <a:ext cx="808666" cy="30041"/>
            </a:xfrm>
            <a:custGeom>
              <a:rect b="b" l="l" r="r" t="t"/>
              <a:pathLst>
                <a:path extrusionOk="0" h="120000" w="120000">
                  <a:moveTo>
                    <a:pt x="0" y="59998"/>
                  </a:moveTo>
                  <a:lnTo>
                    <a:pt x="120000" y="59998"/>
                  </a:lnTo>
                </a:path>
              </a:pathLst>
            </a:custGeom>
            <a:no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3"/>
            <p:cNvSpPr txBox="1"/>
            <p:nvPr/>
          </p:nvSpPr>
          <p:spPr>
            <a:xfrm rot="-4200000">
              <a:off x="3201217" y="4184706"/>
              <a:ext cx="40433" cy="4043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1" name="Google Shape;401;p23"/>
            <p:cNvSpPr/>
            <p:nvPr/>
          </p:nvSpPr>
          <p:spPr>
            <a:xfrm>
              <a:off x="2260806" y="4547917"/>
              <a:ext cx="1225522" cy="1225522"/>
            </a:xfrm>
            <a:prstGeom prst="ellipse">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3"/>
            <p:cNvSpPr txBox="1"/>
            <p:nvPr/>
          </p:nvSpPr>
          <p:spPr>
            <a:xfrm>
              <a:off x="2440280" y="4727391"/>
              <a:ext cx="866574" cy="866574"/>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Former Smokers</a:t>
              </a:r>
              <a:endParaRPr/>
            </a:p>
          </p:txBody>
        </p:sp>
        <p:sp>
          <p:nvSpPr>
            <p:cNvPr id="403" name="Google Shape;403;p23"/>
            <p:cNvSpPr/>
            <p:nvPr/>
          </p:nvSpPr>
          <p:spPr>
            <a:xfrm rot="9000000">
              <a:off x="2127105" y="3609405"/>
              <a:ext cx="816514" cy="30041"/>
            </a:xfrm>
            <a:custGeom>
              <a:rect b="b" l="l" r="r" t="t"/>
              <a:pathLst>
                <a:path extrusionOk="0" h="120000" w="120000">
                  <a:moveTo>
                    <a:pt x="0" y="59998"/>
                  </a:moveTo>
                  <a:lnTo>
                    <a:pt x="120000" y="59998"/>
                  </a:lnTo>
                </a:path>
              </a:pathLst>
            </a:custGeom>
            <a:no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3"/>
            <p:cNvSpPr txBox="1"/>
            <p:nvPr/>
          </p:nvSpPr>
          <p:spPr>
            <a:xfrm rot="-1800000">
              <a:off x="2514949" y="3604013"/>
              <a:ext cx="40825" cy="4082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5" name="Google Shape;405;p23"/>
            <p:cNvSpPr/>
            <p:nvPr/>
          </p:nvSpPr>
          <p:spPr>
            <a:xfrm>
              <a:off x="1038373" y="3522174"/>
              <a:ext cx="1225522" cy="1225522"/>
            </a:xfrm>
            <a:prstGeom prst="ellipse">
              <a:avLst/>
            </a:prstGeom>
            <a:gradFill>
              <a:gsLst>
                <a:gs pos="0">
                  <a:srgbClr val="AFAFAF"/>
                </a:gs>
                <a:gs pos="50000">
                  <a:schemeClr val="accent3"/>
                </a:gs>
                <a:gs pos="100000">
                  <a:srgbClr val="919191"/>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3"/>
            <p:cNvSpPr txBox="1"/>
            <p:nvPr/>
          </p:nvSpPr>
          <p:spPr>
            <a:xfrm>
              <a:off x="1217847" y="3701648"/>
              <a:ext cx="866574" cy="866574"/>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Health Community</a:t>
              </a:r>
              <a:endParaRPr/>
            </a:p>
          </p:txBody>
        </p:sp>
        <p:sp>
          <p:nvSpPr>
            <p:cNvPr id="407" name="Google Shape;407;p23"/>
            <p:cNvSpPr/>
            <p:nvPr/>
          </p:nvSpPr>
          <p:spPr>
            <a:xfrm rot="-10200000">
              <a:off x="1971250" y="2725914"/>
              <a:ext cx="819203" cy="30041"/>
            </a:xfrm>
            <a:custGeom>
              <a:rect b="b" l="l" r="r" t="t"/>
              <a:pathLst>
                <a:path extrusionOk="0" h="120000" w="120000">
                  <a:moveTo>
                    <a:pt x="0" y="59998"/>
                  </a:moveTo>
                  <a:lnTo>
                    <a:pt x="120000" y="59998"/>
                  </a:lnTo>
                </a:path>
              </a:pathLst>
            </a:custGeom>
            <a:no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3"/>
            <p:cNvSpPr txBox="1"/>
            <p:nvPr/>
          </p:nvSpPr>
          <p:spPr>
            <a:xfrm rot="600000">
              <a:off x="2360372" y="2720455"/>
              <a:ext cx="40960" cy="4096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9" name="Google Shape;409;p23"/>
            <p:cNvSpPr/>
            <p:nvPr/>
          </p:nvSpPr>
          <p:spPr>
            <a:xfrm>
              <a:off x="761270" y="1950981"/>
              <a:ext cx="1225522" cy="1224848"/>
            </a:xfrm>
            <a:prstGeom prst="ellipse">
              <a:avLst/>
            </a:prstGeom>
            <a:gradFill>
              <a:gsLst>
                <a:gs pos="0">
                  <a:srgbClr val="FFC647"/>
                </a:gs>
                <a:gs pos="50000">
                  <a:srgbClr val="FFC600"/>
                </a:gs>
                <a:gs pos="100000">
                  <a:srgbClr val="E3B40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3"/>
            <p:cNvSpPr txBox="1"/>
            <p:nvPr/>
          </p:nvSpPr>
          <p:spPr>
            <a:xfrm>
              <a:off x="940744" y="2130356"/>
              <a:ext cx="866574" cy="86609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Lived </a:t>
              </a:r>
              <a:r>
                <a:rPr lang="en-US" sz="1300">
                  <a:solidFill>
                    <a:schemeClr val="lt1"/>
                  </a:solidFill>
                  <a:latin typeface="Calibri"/>
                  <a:ea typeface="Calibri"/>
                  <a:cs typeface="Calibri"/>
                  <a:sym typeface="Calibri"/>
                </a:rPr>
                <a:t>Experiences</a:t>
              </a:r>
              <a:endParaRPr/>
            </a:p>
          </p:txBody>
        </p:sp>
        <p:sp>
          <p:nvSpPr>
            <p:cNvPr id="411" name="Google Shape;411;p23"/>
            <p:cNvSpPr/>
            <p:nvPr/>
          </p:nvSpPr>
          <p:spPr>
            <a:xfrm rot="-7800000">
              <a:off x="2420700" y="1946960"/>
              <a:ext cx="812364" cy="30041"/>
            </a:xfrm>
            <a:custGeom>
              <a:rect b="b" l="l" r="r" t="t"/>
              <a:pathLst>
                <a:path extrusionOk="0" h="120000" w="120000">
                  <a:moveTo>
                    <a:pt x="0" y="59998"/>
                  </a:moveTo>
                  <a:lnTo>
                    <a:pt x="120000" y="59998"/>
                  </a:lnTo>
                </a:path>
              </a:pathLst>
            </a:custGeom>
            <a:no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3"/>
            <p:cNvSpPr txBox="1"/>
            <p:nvPr/>
          </p:nvSpPr>
          <p:spPr>
            <a:xfrm rot="3000000">
              <a:off x="2806573" y="1941672"/>
              <a:ext cx="40618" cy="4061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413" name="Google Shape;413;p23"/>
            <p:cNvSpPr/>
            <p:nvPr/>
          </p:nvSpPr>
          <p:spPr>
            <a:xfrm>
              <a:off x="1559157" y="568664"/>
              <a:ext cx="1225522" cy="1225522"/>
            </a:xfrm>
            <a:prstGeom prst="ellipse">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3"/>
            <p:cNvSpPr txBox="1"/>
            <p:nvPr/>
          </p:nvSpPr>
          <p:spPr>
            <a:xfrm>
              <a:off x="1738631" y="748138"/>
              <a:ext cx="866574" cy="866574"/>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Community Based Orgs</a:t>
              </a:r>
              <a:endParaRPr/>
            </a:p>
          </p:txBody>
        </p:sp>
      </p:grpSp>
      <p:sp>
        <p:nvSpPr>
          <p:cNvPr id="415" name="Google Shape;415;p23"/>
          <p:cNvSpPr/>
          <p:nvPr/>
        </p:nvSpPr>
        <p:spPr>
          <a:xfrm>
            <a:off x="0"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9" name="Shape 419"/>
        <p:cNvGrpSpPr/>
        <p:nvPr/>
      </p:nvGrpSpPr>
      <p:grpSpPr>
        <a:xfrm>
          <a:off x="0" y="0"/>
          <a:ext cx="0" cy="0"/>
          <a:chOff x="0" y="0"/>
          <a:chExt cx="0" cy="0"/>
        </a:xfrm>
      </p:grpSpPr>
      <p:sp>
        <p:nvSpPr>
          <p:cNvPr id="420" name="Google Shape;420;p24"/>
          <p:cNvSpPr txBox="1"/>
          <p:nvPr>
            <p:ph type="title"/>
          </p:nvPr>
        </p:nvSpPr>
        <p:spPr>
          <a:xfrm>
            <a:off x="449707" y="1367048"/>
            <a:ext cx="3128996" cy="2802405"/>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825"/>
              <a:buFont typeface="Calibri"/>
              <a:buNone/>
            </a:pPr>
            <a:r>
              <a:rPr lang="en-US" sz="3825"/>
              <a:t>Tell your story: Smokefree Workplaces Matter</a:t>
            </a:r>
            <a:endParaRPr/>
          </a:p>
        </p:txBody>
      </p:sp>
      <p:sp>
        <p:nvSpPr>
          <p:cNvPr id="421" name="Google Shape;421;p24"/>
          <p:cNvSpPr txBox="1"/>
          <p:nvPr>
            <p:ph idx="1" type="body"/>
          </p:nvPr>
        </p:nvSpPr>
        <p:spPr>
          <a:xfrm>
            <a:off x="449707" y="4371216"/>
            <a:ext cx="3128996" cy="776836"/>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US" sz="1800"/>
              <a:t>Leverage youth voices to advocate for their parents. </a:t>
            </a:r>
            <a:endParaRPr/>
          </a:p>
        </p:txBody>
      </p:sp>
      <p:pic>
        <p:nvPicPr>
          <p:cNvPr descr="Where My Parents Work | Breathe Easy Columbus" id="422" name="Google Shape;422;p24"/>
          <p:cNvPicPr preferRelativeResize="0"/>
          <p:nvPr/>
        </p:nvPicPr>
        <p:blipFill rotWithShape="1">
          <a:blip r:embed="rId3">
            <a:alphaModFix/>
          </a:blip>
          <a:srcRect b="0" l="0" r="0" t="0"/>
          <a:stretch/>
        </p:blipFill>
        <p:spPr>
          <a:xfrm>
            <a:off x="3578703" y="1851660"/>
            <a:ext cx="5147810" cy="2908512"/>
          </a:xfrm>
          <a:prstGeom prst="rect">
            <a:avLst/>
          </a:prstGeom>
          <a:noFill/>
          <a:ln cap="flat" cmpd="sng" w="9525">
            <a:solidFill>
              <a:srgbClr val="98A8BD"/>
            </a:solidFill>
            <a:prstDash val="solid"/>
            <a:round/>
            <a:headEnd len="sm" w="sm" type="none"/>
            <a:tailEnd len="sm" w="sm" type="none"/>
          </a:ln>
        </p:spPr>
      </p:pic>
      <p:sp>
        <p:nvSpPr>
          <p:cNvPr id="423" name="Google Shape;423;p24"/>
          <p:cNvSpPr/>
          <p:nvPr/>
        </p:nvSpPr>
        <p:spPr>
          <a:xfrm>
            <a:off x="0"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
        <p:nvSpPr>
          <p:cNvPr id="424" name="Google Shape;424;p24"/>
          <p:cNvSpPr txBox="1"/>
          <p:nvPr/>
        </p:nvSpPr>
        <p:spPr>
          <a:xfrm>
            <a:off x="-30973" y="310458"/>
            <a:ext cx="9174973" cy="276969"/>
          </a:xfrm>
          <a:prstGeom prst="rect">
            <a:avLst/>
          </a:prstGeom>
          <a:noFill/>
          <a:ln>
            <a:noFill/>
          </a:ln>
        </p:spPr>
        <p:txBody>
          <a:bodyPr anchorCtr="0" anchor="t" bIns="34275" lIns="68550" spcFirstLastPara="1" rIns="68550" wrap="square" tIns="34275">
            <a:spAutoFit/>
          </a:bodyPr>
          <a:lstStyle/>
          <a:p>
            <a:pPr indent="0" lvl="0" marL="0" marR="0" rtl="0" algn="r">
              <a:spcBef>
                <a:spcPts val="0"/>
              </a:spcBef>
              <a:spcAft>
                <a:spcPts val="0"/>
              </a:spcAft>
              <a:buNone/>
            </a:pPr>
            <a:r>
              <a:rPr b="1" lang="en-US" sz="1350">
                <a:solidFill>
                  <a:srgbClr val="00B0F0"/>
                </a:solidFill>
                <a:latin typeface="Arial"/>
                <a:ea typeface="Arial"/>
                <a:cs typeface="Arial"/>
                <a:sym typeface="Arial"/>
              </a:rPr>
              <a:t>MESSAGES, MESSENGERS, &amp; STORYTELLING</a:t>
            </a:r>
            <a:endParaRPr b="1" sz="1350">
              <a:solidFill>
                <a:srgbClr val="00B0F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8" name="Shape 428"/>
        <p:cNvGrpSpPr/>
        <p:nvPr/>
      </p:nvGrpSpPr>
      <p:grpSpPr>
        <a:xfrm>
          <a:off x="0" y="0"/>
          <a:ext cx="0" cy="0"/>
          <a:chOff x="0" y="0"/>
          <a:chExt cx="0" cy="0"/>
        </a:xfrm>
      </p:grpSpPr>
      <p:sp>
        <p:nvSpPr>
          <p:cNvPr id="429" name="Google Shape;429;p25"/>
          <p:cNvSpPr/>
          <p:nvPr/>
        </p:nvSpPr>
        <p:spPr>
          <a:xfrm>
            <a:off x="0" y="857250"/>
            <a:ext cx="9144000" cy="5143500"/>
          </a:xfrm>
          <a:prstGeom prst="rect">
            <a:avLst/>
          </a:prstGeom>
          <a:solidFill>
            <a:schemeClr val="lt1"/>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430" name="Google Shape;430;p25"/>
          <p:cNvSpPr txBox="1"/>
          <p:nvPr>
            <p:ph type="title"/>
          </p:nvPr>
        </p:nvSpPr>
        <p:spPr>
          <a:xfrm>
            <a:off x="473202" y="1336890"/>
            <a:ext cx="3369455" cy="1289304"/>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dk1"/>
              </a:buClr>
              <a:buSzPts val="4200"/>
              <a:buFont typeface="Calibri"/>
              <a:buNone/>
            </a:pPr>
            <a:r>
              <a:rPr lang="en-US" sz="3150"/>
              <a:t>STORYTELLING</a:t>
            </a:r>
            <a:endParaRPr/>
          </a:p>
        </p:txBody>
      </p:sp>
      <p:sp>
        <p:nvSpPr>
          <p:cNvPr id="431" name="Google Shape;431;p25"/>
          <p:cNvSpPr/>
          <p:nvPr/>
        </p:nvSpPr>
        <p:spPr>
          <a:xfrm>
            <a:off x="482459" y="2787567"/>
            <a:ext cx="2441321" cy="13716"/>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432" name="Google Shape;432;p25"/>
          <p:cNvSpPr txBox="1"/>
          <p:nvPr>
            <p:ph idx="1" type="body"/>
          </p:nvPr>
        </p:nvSpPr>
        <p:spPr>
          <a:xfrm>
            <a:off x="473202" y="2962656"/>
            <a:ext cx="2571750" cy="2558034"/>
          </a:xfrm>
          <a:prstGeom prst="rect">
            <a:avLst/>
          </a:prstGeom>
          <a:noFill/>
          <a:ln>
            <a:noFill/>
          </a:ln>
        </p:spPr>
        <p:txBody>
          <a:bodyPr anchorCtr="0" anchor="t" bIns="34275" lIns="68550" spcFirstLastPara="1" rIns="68550" wrap="square" tIns="34275">
            <a:normAutofit/>
          </a:bodyPr>
          <a:lstStyle/>
          <a:p>
            <a:pPr indent="-171450" lvl="0" marL="171450" rtl="0" algn="l">
              <a:lnSpc>
                <a:spcPct val="90000"/>
              </a:lnSpc>
              <a:spcBef>
                <a:spcPts val="0"/>
              </a:spcBef>
              <a:spcAft>
                <a:spcPts val="0"/>
              </a:spcAft>
              <a:buClr>
                <a:schemeClr val="dk1"/>
              </a:buClr>
              <a:buSzPts val="2200"/>
              <a:buChar char="•"/>
            </a:pPr>
            <a:r>
              <a:rPr lang="en-US" sz="1800"/>
              <a:t>Move from numbers and creative to real people and their stories and </a:t>
            </a:r>
            <a:endParaRPr sz="3200"/>
          </a:p>
          <a:p>
            <a:pPr indent="-171450" lvl="0" marL="171450" rtl="0" algn="l">
              <a:lnSpc>
                <a:spcPct val="90000"/>
              </a:lnSpc>
              <a:spcBef>
                <a:spcPts val="750"/>
              </a:spcBef>
              <a:spcAft>
                <a:spcPts val="0"/>
              </a:spcAft>
              <a:buClr>
                <a:schemeClr val="dk1"/>
              </a:buClr>
              <a:buSzPts val="2200"/>
              <a:buChar char="•"/>
            </a:pPr>
            <a:r>
              <a:rPr lang="en-US" sz="1800"/>
              <a:t>Personal stories from workers experiencing secondhand smoke exposure in their workplaces.</a:t>
            </a:r>
            <a:endParaRPr sz="3200"/>
          </a:p>
        </p:txBody>
      </p:sp>
      <p:sp>
        <p:nvSpPr>
          <p:cNvPr id="433" name="Google Shape;433;p25"/>
          <p:cNvSpPr txBox="1"/>
          <p:nvPr/>
        </p:nvSpPr>
        <p:spPr>
          <a:xfrm>
            <a:off x="-30973" y="464195"/>
            <a:ext cx="9174973" cy="276969"/>
          </a:xfrm>
          <a:prstGeom prst="rect">
            <a:avLst/>
          </a:prstGeom>
          <a:noFill/>
          <a:ln>
            <a:noFill/>
          </a:ln>
        </p:spPr>
        <p:txBody>
          <a:bodyPr anchorCtr="0" anchor="t" bIns="34275" lIns="68550" spcFirstLastPara="1" rIns="68550" wrap="square" tIns="34275">
            <a:spAutoFit/>
          </a:bodyPr>
          <a:lstStyle/>
          <a:p>
            <a:pPr indent="0" lvl="0" marL="0" marR="0" rtl="0" algn="r">
              <a:spcBef>
                <a:spcPts val="0"/>
              </a:spcBef>
              <a:spcAft>
                <a:spcPts val="0"/>
              </a:spcAft>
              <a:buNone/>
            </a:pPr>
            <a:r>
              <a:rPr b="1" lang="en-US" sz="1350">
                <a:solidFill>
                  <a:srgbClr val="00B0F0"/>
                </a:solidFill>
                <a:latin typeface="Arial"/>
                <a:ea typeface="Arial"/>
                <a:cs typeface="Arial"/>
                <a:sym typeface="Arial"/>
              </a:rPr>
              <a:t>MESSAGES, MESSENGERS, &amp; STORYTELLING</a:t>
            </a:r>
            <a:endParaRPr b="1" sz="1350">
              <a:solidFill>
                <a:srgbClr val="00B0F0"/>
              </a:solidFill>
              <a:latin typeface="Arial"/>
              <a:ea typeface="Arial"/>
              <a:cs typeface="Arial"/>
              <a:sym typeface="Arial"/>
            </a:endParaRPr>
          </a:p>
        </p:txBody>
      </p:sp>
      <p:pic>
        <p:nvPicPr>
          <p:cNvPr descr="Lamont Explains the Real Deal: Working in Secondhand Smoke" id="434" name="Google Shape;434;p25"/>
          <p:cNvPicPr preferRelativeResize="0"/>
          <p:nvPr/>
        </p:nvPicPr>
        <p:blipFill rotWithShape="1">
          <a:blip r:embed="rId3">
            <a:alphaModFix/>
          </a:blip>
          <a:srcRect b="0" l="0" r="0" t="0"/>
          <a:stretch/>
        </p:blipFill>
        <p:spPr>
          <a:xfrm>
            <a:off x="3185959" y="2203216"/>
            <a:ext cx="5475582" cy="3093704"/>
          </a:xfrm>
          <a:prstGeom prst="rect">
            <a:avLst/>
          </a:prstGeom>
          <a:noFill/>
          <a:ln>
            <a:noFill/>
          </a:ln>
        </p:spPr>
      </p:pic>
      <p:sp>
        <p:nvSpPr>
          <p:cNvPr id="435" name="Google Shape;435;p25"/>
          <p:cNvSpPr/>
          <p:nvPr/>
        </p:nvSpPr>
        <p:spPr>
          <a:xfrm>
            <a:off x="0" y="-1454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0" name="Shape 440"/>
        <p:cNvGrpSpPr/>
        <p:nvPr/>
      </p:nvGrpSpPr>
      <p:grpSpPr>
        <a:xfrm>
          <a:off x="0" y="0"/>
          <a:ext cx="0" cy="0"/>
          <a:chOff x="0" y="0"/>
          <a:chExt cx="0" cy="0"/>
        </a:xfrm>
      </p:grpSpPr>
      <p:pic>
        <p:nvPicPr>
          <p:cNvPr descr="L:\TFL\FY0910 and Earlier\Media and Communications\0910 Let's Be Totally Clear SHS campaign FY 09-10\Outdoor billboards\Chaz.jpg" id="441" name="Google Shape;441;p26"/>
          <p:cNvPicPr preferRelativeResize="0"/>
          <p:nvPr/>
        </p:nvPicPr>
        <p:blipFill rotWithShape="1">
          <a:blip r:embed="rId3">
            <a:alphaModFix/>
          </a:blip>
          <a:srcRect b="0" l="0" r="0" t="0"/>
          <a:stretch/>
        </p:blipFill>
        <p:spPr>
          <a:xfrm>
            <a:off x="4836681" y="3518604"/>
            <a:ext cx="4033854" cy="1370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L:\TFL\FY0910 and Earlier\Media and Communications\0910 Let's Be Totally Clear SHS campaign FY 09-10\Outdoor billboards\Casino-Worker.jpg" id="442" name="Google Shape;442;p26"/>
          <p:cNvPicPr preferRelativeResize="0"/>
          <p:nvPr/>
        </p:nvPicPr>
        <p:blipFill rotWithShape="1">
          <a:blip r:embed="rId4">
            <a:alphaModFix/>
          </a:blip>
          <a:srcRect b="0" l="0" r="0" t="0"/>
          <a:stretch/>
        </p:blipFill>
        <p:spPr>
          <a:xfrm>
            <a:off x="1655585" y="1342839"/>
            <a:ext cx="6063368" cy="17462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L:\TFL\FY0910 and Earlier\Media and Communications\0910 Let's Be Totally Clear SHS campaign FY 09-10\Outdoor billboards\Craig-Klein.jpg" id="443" name="Google Shape;443;p26"/>
          <p:cNvPicPr preferRelativeResize="0"/>
          <p:nvPr/>
        </p:nvPicPr>
        <p:blipFill rotWithShape="1">
          <a:blip r:embed="rId5">
            <a:alphaModFix/>
          </a:blip>
          <a:srcRect b="0" l="0" r="0" t="0"/>
          <a:stretch/>
        </p:blipFill>
        <p:spPr>
          <a:xfrm>
            <a:off x="341111" y="3518603"/>
            <a:ext cx="4255847" cy="13709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44" name="Google Shape;444;p26"/>
          <p:cNvSpPr txBox="1"/>
          <p:nvPr/>
        </p:nvSpPr>
        <p:spPr>
          <a:xfrm>
            <a:off x="490423" y="292418"/>
            <a:ext cx="8692515" cy="276969"/>
          </a:xfrm>
          <a:prstGeom prst="rect">
            <a:avLst/>
          </a:prstGeom>
          <a:noFill/>
          <a:ln>
            <a:noFill/>
          </a:ln>
        </p:spPr>
        <p:txBody>
          <a:bodyPr anchorCtr="0" anchor="t" bIns="34275" lIns="68550" spcFirstLastPara="1" rIns="68550" wrap="square" tIns="34275">
            <a:spAutoFit/>
          </a:bodyPr>
          <a:lstStyle/>
          <a:p>
            <a:pPr indent="0" lvl="0" marL="0" marR="0" rtl="0" algn="r">
              <a:spcBef>
                <a:spcPts val="0"/>
              </a:spcBef>
              <a:spcAft>
                <a:spcPts val="0"/>
              </a:spcAft>
              <a:buNone/>
            </a:pPr>
            <a:r>
              <a:rPr b="1" lang="en-US" sz="1350">
                <a:solidFill>
                  <a:srgbClr val="00B0F0"/>
                </a:solidFill>
                <a:latin typeface="Arial"/>
                <a:ea typeface="Arial"/>
                <a:cs typeface="Arial"/>
                <a:sym typeface="Arial"/>
              </a:rPr>
              <a:t>MESSAGES, MESSENGERS, &amp; STORYTELLING</a:t>
            </a:r>
            <a:endParaRPr b="1" sz="1350">
              <a:solidFill>
                <a:srgbClr val="00B0F0"/>
              </a:solidFill>
              <a:latin typeface="Arial"/>
              <a:ea typeface="Arial"/>
              <a:cs typeface="Arial"/>
              <a:sym typeface="Arial"/>
            </a:endParaRPr>
          </a:p>
        </p:txBody>
      </p:sp>
      <p:sp>
        <p:nvSpPr>
          <p:cNvPr id="445" name="Google Shape;445;p26"/>
          <p:cNvSpPr/>
          <p:nvPr/>
        </p:nvSpPr>
        <p:spPr>
          <a:xfrm>
            <a:off x="0"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9" name="Shape 449"/>
        <p:cNvGrpSpPr/>
        <p:nvPr/>
      </p:nvGrpSpPr>
      <p:grpSpPr>
        <a:xfrm>
          <a:off x="0" y="0"/>
          <a:ext cx="0" cy="0"/>
          <a:chOff x="0" y="0"/>
          <a:chExt cx="0" cy="0"/>
        </a:xfrm>
      </p:grpSpPr>
      <p:pic>
        <p:nvPicPr>
          <p:cNvPr id="450" name="Google Shape;450;p27"/>
          <p:cNvPicPr preferRelativeResize="0"/>
          <p:nvPr/>
        </p:nvPicPr>
        <p:blipFill rotWithShape="1">
          <a:blip r:embed="rId3">
            <a:alphaModFix/>
          </a:blip>
          <a:srcRect b="0" l="0" r="0" t="0"/>
          <a:stretch/>
        </p:blipFill>
        <p:spPr>
          <a:xfrm>
            <a:off x="482600" y="2391565"/>
            <a:ext cx="3971037" cy="2074868"/>
          </a:xfrm>
          <a:prstGeom prst="rect">
            <a:avLst/>
          </a:prstGeom>
          <a:solidFill>
            <a:srgbClr val="ECECEC"/>
          </a:solidFill>
          <a:ln>
            <a:noFill/>
          </a:ln>
        </p:spPr>
      </p:pic>
      <p:pic>
        <p:nvPicPr>
          <p:cNvPr id="451" name="Google Shape;451;p27"/>
          <p:cNvPicPr preferRelativeResize="0"/>
          <p:nvPr/>
        </p:nvPicPr>
        <p:blipFill rotWithShape="1">
          <a:blip r:embed="rId4">
            <a:alphaModFix/>
          </a:blip>
          <a:srcRect b="0" l="0" r="0" t="0"/>
          <a:stretch/>
        </p:blipFill>
        <p:spPr>
          <a:xfrm>
            <a:off x="4690363" y="1443482"/>
            <a:ext cx="3971036" cy="3971036"/>
          </a:xfrm>
          <a:prstGeom prst="rect">
            <a:avLst/>
          </a:prstGeom>
          <a:solidFill>
            <a:srgbClr val="ECECEC"/>
          </a:solidFill>
          <a:ln>
            <a:noFill/>
          </a:ln>
        </p:spPr>
      </p:pic>
      <p:sp>
        <p:nvSpPr>
          <p:cNvPr id="452" name="Google Shape;452;p27"/>
          <p:cNvSpPr txBox="1"/>
          <p:nvPr/>
        </p:nvSpPr>
        <p:spPr>
          <a:xfrm>
            <a:off x="451485" y="330148"/>
            <a:ext cx="8692515" cy="276969"/>
          </a:xfrm>
          <a:prstGeom prst="rect">
            <a:avLst/>
          </a:prstGeom>
          <a:noFill/>
          <a:ln>
            <a:noFill/>
          </a:ln>
        </p:spPr>
        <p:txBody>
          <a:bodyPr anchorCtr="0" anchor="t" bIns="34275" lIns="68550" spcFirstLastPara="1" rIns="68550" wrap="square" tIns="34275">
            <a:spAutoFit/>
          </a:bodyPr>
          <a:lstStyle/>
          <a:p>
            <a:pPr indent="0" lvl="0" marL="0" marR="0" rtl="0" algn="r">
              <a:spcBef>
                <a:spcPts val="0"/>
              </a:spcBef>
              <a:spcAft>
                <a:spcPts val="0"/>
              </a:spcAft>
              <a:buNone/>
            </a:pPr>
            <a:r>
              <a:rPr b="1" lang="en-US" sz="1350">
                <a:solidFill>
                  <a:srgbClr val="00B0F0"/>
                </a:solidFill>
                <a:latin typeface="Arial"/>
                <a:ea typeface="Arial"/>
                <a:cs typeface="Arial"/>
                <a:sym typeface="Arial"/>
              </a:rPr>
              <a:t>MESSAGES, MESSENGERS, &amp; STORYTELLING</a:t>
            </a:r>
            <a:endParaRPr b="1" sz="1350">
              <a:solidFill>
                <a:srgbClr val="00B0F0"/>
              </a:solidFill>
              <a:latin typeface="Arial"/>
              <a:ea typeface="Arial"/>
              <a:cs typeface="Arial"/>
              <a:sym typeface="Arial"/>
            </a:endParaRPr>
          </a:p>
        </p:txBody>
      </p:sp>
      <p:sp>
        <p:nvSpPr>
          <p:cNvPr id="453" name="Google Shape;453;p27"/>
          <p:cNvSpPr txBox="1"/>
          <p:nvPr/>
        </p:nvSpPr>
        <p:spPr>
          <a:xfrm>
            <a:off x="389254" y="1307344"/>
            <a:ext cx="7886700" cy="99417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C00000"/>
              </a:buClr>
              <a:buSzPts val="3300"/>
              <a:buFont typeface="Calibri"/>
              <a:buNone/>
            </a:pPr>
            <a:r>
              <a:rPr lang="en-US" sz="3300">
                <a:solidFill>
                  <a:srgbClr val="C00000"/>
                </a:solidFill>
                <a:latin typeface="Calibri"/>
                <a:ea typeface="Calibri"/>
                <a:cs typeface="Calibri"/>
                <a:sym typeface="Calibri"/>
              </a:rPr>
              <a:t>EMPLOYEES</a:t>
            </a:r>
            <a:endParaRPr/>
          </a:p>
        </p:txBody>
      </p:sp>
      <p:sp>
        <p:nvSpPr>
          <p:cNvPr id="454" name="Google Shape;454;p27"/>
          <p:cNvSpPr/>
          <p:nvPr/>
        </p:nvSpPr>
        <p:spPr>
          <a:xfrm>
            <a:off x="0"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8" name="Shape 458"/>
        <p:cNvGrpSpPr/>
        <p:nvPr/>
      </p:nvGrpSpPr>
      <p:grpSpPr>
        <a:xfrm>
          <a:off x="0" y="0"/>
          <a:ext cx="0" cy="0"/>
          <a:chOff x="0" y="0"/>
          <a:chExt cx="0" cy="0"/>
        </a:xfrm>
      </p:grpSpPr>
      <p:pic>
        <p:nvPicPr>
          <p:cNvPr id="459" name="Google Shape;459;p28"/>
          <p:cNvPicPr preferRelativeResize="0"/>
          <p:nvPr/>
        </p:nvPicPr>
        <p:blipFill rotWithShape="1">
          <a:blip r:embed="rId3">
            <a:alphaModFix/>
          </a:blip>
          <a:srcRect b="0" l="0" r="0" t="0"/>
          <a:stretch/>
        </p:blipFill>
        <p:spPr>
          <a:xfrm>
            <a:off x="4926879" y="1490880"/>
            <a:ext cx="3673255" cy="49434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60" name="Google Shape;460;p2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4400"/>
              <a:buFont typeface="Calibri"/>
              <a:buNone/>
            </a:pPr>
            <a:r>
              <a:rPr lang="en-US">
                <a:solidFill>
                  <a:srgbClr val="C00000"/>
                </a:solidFill>
              </a:rPr>
              <a:t>MUSICIANS</a:t>
            </a:r>
            <a:endParaRPr/>
          </a:p>
        </p:txBody>
      </p:sp>
      <p:pic>
        <p:nvPicPr>
          <p:cNvPr id="461" name="Google Shape;461;p28"/>
          <p:cNvPicPr preferRelativeResize="0"/>
          <p:nvPr/>
        </p:nvPicPr>
        <p:blipFill rotWithShape="1">
          <a:blip r:embed="rId4">
            <a:alphaModFix/>
          </a:blip>
          <a:srcRect b="0" l="0" r="0" t="0"/>
          <a:stretch/>
        </p:blipFill>
        <p:spPr>
          <a:xfrm>
            <a:off x="543866" y="1490880"/>
            <a:ext cx="3962160" cy="49434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62" name="Google Shape;462;p28"/>
          <p:cNvSpPr txBox="1"/>
          <p:nvPr/>
        </p:nvSpPr>
        <p:spPr>
          <a:xfrm>
            <a:off x="451485" y="423676"/>
            <a:ext cx="8692515" cy="276969"/>
          </a:xfrm>
          <a:prstGeom prst="rect">
            <a:avLst/>
          </a:prstGeom>
          <a:noFill/>
          <a:ln>
            <a:noFill/>
          </a:ln>
        </p:spPr>
        <p:txBody>
          <a:bodyPr anchorCtr="0" anchor="t" bIns="34275" lIns="68550" spcFirstLastPara="1" rIns="68550" wrap="square" tIns="34275">
            <a:spAutoFit/>
          </a:bodyPr>
          <a:lstStyle/>
          <a:p>
            <a:pPr indent="0" lvl="0" marL="0" marR="0" rtl="0" algn="r">
              <a:spcBef>
                <a:spcPts val="0"/>
              </a:spcBef>
              <a:spcAft>
                <a:spcPts val="0"/>
              </a:spcAft>
              <a:buNone/>
            </a:pPr>
            <a:r>
              <a:rPr b="1" lang="en-US" sz="1350">
                <a:solidFill>
                  <a:srgbClr val="00B0F0"/>
                </a:solidFill>
                <a:latin typeface="Arial"/>
                <a:ea typeface="Arial"/>
                <a:cs typeface="Arial"/>
                <a:sym typeface="Arial"/>
              </a:rPr>
              <a:t>MESSAGES, MESSENGERS, &amp; STORYTELLING</a:t>
            </a:r>
            <a:endParaRPr b="1" sz="1350">
              <a:solidFill>
                <a:srgbClr val="00B0F0"/>
              </a:solidFill>
              <a:latin typeface="Arial"/>
              <a:ea typeface="Arial"/>
              <a:cs typeface="Arial"/>
              <a:sym typeface="Arial"/>
            </a:endParaRPr>
          </a:p>
        </p:txBody>
      </p:sp>
      <p:sp>
        <p:nvSpPr>
          <p:cNvPr id="463" name="Google Shape;463;p28"/>
          <p:cNvSpPr/>
          <p:nvPr/>
        </p:nvSpPr>
        <p:spPr>
          <a:xfrm>
            <a:off x="0" y="4647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7" name="Shape 467"/>
        <p:cNvGrpSpPr/>
        <p:nvPr/>
      </p:nvGrpSpPr>
      <p:grpSpPr>
        <a:xfrm>
          <a:off x="0" y="0"/>
          <a:ext cx="0" cy="0"/>
          <a:chOff x="0" y="0"/>
          <a:chExt cx="0" cy="0"/>
        </a:xfrm>
      </p:grpSpPr>
      <p:sp>
        <p:nvSpPr>
          <p:cNvPr id="468" name="Google Shape;468;p29"/>
          <p:cNvSpPr txBox="1"/>
          <p:nvPr>
            <p:ph type="title"/>
          </p:nvPr>
        </p:nvSpPr>
        <p:spPr>
          <a:xfrm>
            <a:off x="251045" y="370940"/>
            <a:ext cx="3280769" cy="106060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700"/>
              <a:buFont typeface="Calibri"/>
              <a:buNone/>
            </a:pPr>
            <a:r>
              <a:rPr lang="en-US" sz="2700"/>
              <a:t>LGBT Health Initiative</a:t>
            </a:r>
            <a:endParaRPr/>
          </a:p>
        </p:txBody>
      </p:sp>
      <p:sp>
        <p:nvSpPr>
          <p:cNvPr id="469" name="Google Shape;469;p29"/>
          <p:cNvSpPr txBox="1"/>
          <p:nvPr>
            <p:ph idx="1" type="body"/>
          </p:nvPr>
        </p:nvSpPr>
        <p:spPr>
          <a:xfrm>
            <a:off x="393676" y="2295111"/>
            <a:ext cx="3138138" cy="226777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Font typeface="Noto Sans Symbols"/>
              <a:buChar char="⮚"/>
            </a:pPr>
            <a:r>
              <a:rPr lang="en-US" sz="2000"/>
              <a:t>  Smokefree Pride</a:t>
            </a:r>
            <a:endParaRPr/>
          </a:p>
          <a:p>
            <a:pPr indent="-228600" lvl="0" marL="228600" rtl="0" algn="l">
              <a:lnSpc>
                <a:spcPct val="90000"/>
              </a:lnSpc>
              <a:spcBef>
                <a:spcPts val="1000"/>
              </a:spcBef>
              <a:spcAft>
                <a:spcPts val="0"/>
              </a:spcAft>
              <a:buClr>
                <a:schemeClr val="dk1"/>
              </a:buClr>
              <a:buSzPts val="2000"/>
              <a:buFont typeface="Noto Sans Symbols"/>
              <a:buChar char="⮚"/>
            </a:pPr>
            <a:r>
              <a:rPr lang="en-US" sz="2000"/>
              <a:t>  Smokefree Gay Bars Campaign</a:t>
            </a:r>
            <a:endParaRPr/>
          </a:p>
          <a:p>
            <a:pPr indent="-228600" lvl="0" marL="228600" rtl="0" algn="l">
              <a:lnSpc>
                <a:spcPct val="90000"/>
              </a:lnSpc>
              <a:spcBef>
                <a:spcPts val="1000"/>
              </a:spcBef>
              <a:spcAft>
                <a:spcPts val="0"/>
              </a:spcAft>
              <a:buClr>
                <a:schemeClr val="dk1"/>
              </a:buClr>
              <a:buSzPts val="2000"/>
              <a:buFont typeface="Noto Sans Symbols"/>
              <a:buChar char="⮚"/>
            </a:pPr>
            <a:r>
              <a:rPr lang="en-US" sz="2000"/>
              <a:t>  Co-branded materials </a:t>
            </a:r>
            <a:endParaRPr/>
          </a:p>
          <a:p>
            <a:pPr indent="-228600" lvl="1" marL="685800" rtl="0" algn="l">
              <a:lnSpc>
                <a:spcPct val="90000"/>
              </a:lnSpc>
              <a:spcBef>
                <a:spcPts val="500"/>
              </a:spcBef>
              <a:spcAft>
                <a:spcPts val="0"/>
              </a:spcAft>
              <a:buClr>
                <a:schemeClr val="dk1"/>
              </a:buClr>
              <a:buSzPts val="2000"/>
              <a:buFont typeface="Noto Sans Symbols"/>
              <a:buChar char="⮚"/>
            </a:pPr>
            <a:r>
              <a:rPr lang="en-US" sz="2000"/>
              <a:t>(sunglasses, sunscreen, condoms)</a:t>
            </a:r>
            <a:endParaRPr/>
          </a:p>
          <a:p>
            <a:pPr indent="-101600" lvl="0" marL="228600" rtl="0" algn="l">
              <a:lnSpc>
                <a:spcPct val="90000"/>
              </a:lnSpc>
              <a:spcBef>
                <a:spcPts val="1000"/>
              </a:spcBef>
              <a:spcAft>
                <a:spcPts val="0"/>
              </a:spcAft>
              <a:buClr>
                <a:schemeClr val="dk1"/>
              </a:buClr>
              <a:buSzPts val="2000"/>
              <a:buFont typeface="Noto Sans Symbols"/>
              <a:buNone/>
            </a:pPr>
            <a:r>
              <a:t/>
            </a:r>
            <a:endParaRPr sz="2000"/>
          </a:p>
          <a:p>
            <a:pPr indent="-101600" lvl="0" marL="228600" rtl="0" algn="l">
              <a:lnSpc>
                <a:spcPct val="90000"/>
              </a:lnSpc>
              <a:spcBef>
                <a:spcPts val="1000"/>
              </a:spcBef>
              <a:spcAft>
                <a:spcPts val="0"/>
              </a:spcAft>
              <a:buClr>
                <a:schemeClr val="dk1"/>
              </a:buClr>
              <a:buSzPts val="2000"/>
              <a:buFont typeface="Noto Sans Symbols"/>
              <a:buNone/>
            </a:pPr>
            <a:r>
              <a:t/>
            </a:r>
            <a:endParaRPr sz="2000"/>
          </a:p>
        </p:txBody>
      </p:sp>
      <p:grpSp>
        <p:nvGrpSpPr>
          <p:cNvPr id="470" name="Google Shape;470;p29"/>
          <p:cNvGrpSpPr/>
          <p:nvPr/>
        </p:nvGrpSpPr>
        <p:grpSpPr>
          <a:xfrm>
            <a:off x="3531814" y="1542990"/>
            <a:ext cx="5274760" cy="4691555"/>
            <a:chOff x="3796462" y="1542990"/>
            <a:chExt cx="5010111" cy="3906767"/>
          </a:xfrm>
        </p:grpSpPr>
        <p:pic>
          <p:nvPicPr>
            <p:cNvPr id="471" name="Google Shape;471;p29"/>
            <p:cNvPicPr preferRelativeResize="0"/>
            <p:nvPr/>
          </p:nvPicPr>
          <p:blipFill rotWithShape="1">
            <a:blip r:embed="rId3">
              <a:alphaModFix/>
            </a:blip>
            <a:srcRect b="8571" l="0" r="8" t="0"/>
            <a:stretch/>
          </p:blipFill>
          <p:spPr>
            <a:xfrm>
              <a:off x="3796462" y="1542990"/>
              <a:ext cx="1591056" cy="1091107"/>
            </a:xfrm>
            <a:prstGeom prst="rect">
              <a:avLst/>
            </a:prstGeom>
            <a:noFill/>
            <a:ln>
              <a:noFill/>
            </a:ln>
          </p:spPr>
        </p:pic>
        <p:pic>
          <p:nvPicPr>
            <p:cNvPr id="472" name="Google Shape;472;p29"/>
            <p:cNvPicPr preferRelativeResize="0"/>
            <p:nvPr/>
          </p:nvPicPr>
          <p:blipFill rotWithShape="1">
            <a:blip r:embed="rId4">
              <a:alphaModFix/>
            </a:blip>
            <a:srcRect b="5105" l="0" r="8" t="3268"/>
            <a:stretch/>
          </p:blipFill>
          <p:spPr>
            <a:xfrm>
              <a:off x="5505989" y="1543051"/>
              <a:ext cx="1591056" cy="1093466"/>
            </a:xfrm>
            <a:prstGeom prst="rect">
              <a:avLst/>
            </a:prstGeom>
            <a:noFill/>
            <a:ln>
              <a:noFill/>
            </a:ln>
          </p:spPr>
        </p:pic>
        <p:pic>
          <p:nvPicPr>
            <p:cNvPr id="473" name="Google Shape;473;p29"/>
            <p:cNvPicPr preferRelativeResize="0"/>
            <p:nvPr/>
          </p:nvPicPr>
          <p:blipFill rotWithShape="1">
            <a:blip r:embed="rId5">
              <a:alphaModFix/>
            </a:blip>
            <a:srcRect b="8571" l="0" r="8" t="0"/>
            <a:stretch/>
          </p:blipFill>
          <p:spPr>
            <a:xfrm>
              <a:off x="7215517" y="1542990"/>
              <a:ext cx="1591056" cy="1091107"/>
            </a:xfrm>
            <a:prstGeom prst="rect">
              <a:avLst/>
            </a:prstGeom>
            <a:noFill/>
            <a:ln>
              <a:noFill/>
            </a:ln>
          </p:spPr>
        </p:pic>
        <p:pic>
          <p:nvPicPr>
            <p:cNvPr id="474" name="Google Shape;474;p29"/>
            <p:cNvPicPr preferRelativeResize="0"/>
            <p:nvPr/>
          </p:nvPicPr>
          <p:blipFill rotWithShape="1">
            <a:blip r:embed="rId6">
              <a:alphaModFix/>
            </a:blip>
            <a:srcRect b="-2" l="6549" r="1508" t="0"/>
            <a:stretch/>
          </p:blipFill>
          <p:spPr>
            <a:xfrm>
              <a:off x="3796462" y="2725104"/>
              <a:ext cx="5010111" cy="2724653"/>
            </a:xfrm>
            <a:prstGeom prst="rect">
              <a:avLst/>
            </a:prstGeom>
            <a:solidFill>
              <a:srgbClr val="ECECEC"/>
            </a:solidFill>
            <a:ln>
              <a:noFill/>
            </a:ln>
          </p:spPr>
        </p:pic>
      </p:grpSp>
      <p:sp>
        <p:nvSpPr>
          <p:cNvPr id="475" name="Google Shape;475;p29"/>
          <p:cNvSpPr txBox="1"/>
          <p:nvPr/>
        </p:nvSpPr>
        <p:spPr>
          <a:xfrm>
            <a:off x="471540" y="318816"/>
            <a:ext cx="8692515" cy="276969"/>
          </a:xfrm>
          <a:prstGeom prst="rect">
            <a:avLst/>
          </a:prstGeom>
          <a:noFill/>
          <a:ln>
            <a:noFill/>
          </a:ln>
        </p:spPr>
        <p:txBody>
          <a:bodyPr anchorCtr="0" anchor="t" bIns="34275" lIns="68550" spcFirstLastPara="1" rIns="68550" wrap="square" tIns="34275">
            <a:spAutoFit/>
          </a:bodyPr>
          <a:lstStyle/>
          <a:p>
            <a:pPr indent="0" lvl="0" marL="0" marR="0" rtl="0" algn="r">
              <a:spcBef>
                <a:spcPts val="0"/>
              </a:spcBef>
              <a:spcAft>
                <a:spcPts val="0"/>
              </a:spcAft>
              <a:buNone/>
            </a:pPr>
            <a:r>
              <a:rPr b="1" lang="en-US" sz="1350">
                <a:solidFill>
                  <a:srgbClr val="00B0F0"/>
                </a:solidFill>
                <a:latin typeface="Arial"/>
                <a:ea typeface="Arial"/>
                <a:cs typeface="Arial"/>
                <a:sym typeface="Arial"/>
              </a:rPr>
              <a:t>MESSAGES, MESSENGERS, &amp; STORYTELLING</a:t>
            </a:r>
            <a:endParaRPr b="1" sz="1350">
              <a:solidFill>
                <a:srgbClr val="00B0F0"/>
              </a:solidFill>
              <a:latin typeface="Arial"/>
              <a:ea typeface="Arial"/>
              <a:cs typeface="Arial"/>
              <a:sym typeface="Arial"/>
            </a:endParaRPr>
          </a:p>
        </p:txBody>
      </p:sp>
      <p:sp>
        <p:nvSpPr>
          <p:cNvPr id="476" name="Google Shape;476;p29"/>
          <p:cNvSpPr txBox="1"/>
          <p:nvPr/>
        </p:nvSpPr>
        <p:spPr>
          <a:xfrm>
            <a:off x="251045" y="272250"/>
            <a:ext cx="4320955" cy="994172"/>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C00000"/>
              </a:buClr>
              <a:buSzPts val="2700"/>
              <a:buFont typeface="Calibri"/>
              <a:buNone/>
            </a:pPr>
            <a:r>
              <a:rPr lang="en-US" sz="2700">
                <a:solidFill>
                  <a:srgbClr val="C00000"/>
                </a:solidFill>
                <a:latin typeface="Calibri"/>
                <a:ea typeface="Calibri"/>
                <a:cs typeface="Calibri"/>
                <a:sym typeface="Calibri"/>
              </a:rPr>
              <a:t>COMMUNITY PARTNERS</a:t>
            </a:r>
            <a:endParaRPr/>
          </a:p>
        </p:txBody>
      </p:sp>
      <p:sp>
        <p:nvSpPr>
          <p:cNvPr id="477" name="Google Shape;477;p29"/>
          <p:cNvSpPr/>
          <p:nvPr/>
        </p:nvSpPr>
        <p:spPr>
          <a:xfrm>
            <a:off x="46128"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mc:AlternateContent>
    <mc:Choice Requires="p14">
      <p:transition spd="slow" p14:dur="800">
        <p14:flythrough dir="out"/>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6" name="Shape 116"/>
        <p:cNvGrpSpPr/>
        <p:nvPr/>
      </p:nvGrpSpPr>
      <p:grpSpPr>
        <a:xfrm>
          <a:off x="0" y="0"/>
          <a:ext cx="0" cy="0"/>
          <a:chOff x="0" y="0"/>
          <a:chExt cx="0" cy="0"/>
        </a:xfrm>
      </p:grpSpPr>
      <p:pic>
        <p:nvPicPr>
          <p:cNvPr id="117" name="Google Shape;117;p3"/>
          <p:cNvPicPr preferRelativeResize="0"/>
          <p:nvPr/>
        </p:nvPicPr>
        <p:blipFill rotWithShape="1">
          <a:blip r:embed="rId3">
            <a:alphaModFix/>
          </a:blip>
          <a:srcRect b="32439" l="7191" r="5053" t="8707"/>
          <a:stretch/>
        </p:blipFill>
        <p:spPr>
          <a:xfrm>
            <a:off x="-23" y="2189820"/>
            <a:ext cx="9144023" cy="4433455"/>
          </a:xfrm>
          <a:prstGeom prst="rect">
            <a:avLst/>
          </a:prstGeom>
          <a:noFill/>
          <a:ln>
            <a:noFill/>
          </a:ln>
        </p:spPr>
      </p:pic>
      <p:sp>
        <p:nvSpPr>
          <p:cNvPr id="118" name="Google Shape;118;p3"/>
          <p:cNvSpPr txBox="1"/>
          <p:nvPr>
            <p:ph type="title"/>
          </p:nvPr>
        </p:nvSpPr>
        <p:spPr>
          <a:xfrm>
            <a:off x="-23" y="502819"/>
            <a:ext cx="9144023" cy="697145"/>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4000"/>
              <a:buFont typeface="Calibri"/>
              <a:buNone/>
            </a:pPr>
            <a:r>
              <a:rPr lang="en-US" sz="4000">
                <a:solidFill>
                  <a:schemeClr val="dk1"/>
                </a:solidFill>
              </a:rPr>
              <a:t>ANR Campaign Tools and Resources: </a:t>
            </a:r>
            <a:endParaRPr/>
          </a:p>
        </p:txBody>
      </p:sp>
      <p:sp>
        <p:nvSpPr>
          <p:cNvPr id="119" name="Google Shape;119;p3"/>
          <p:cNvSpPr txBox="1"/>
          <p:nvPr/>
        </p:nvSpPr>
        <p:spPr>
          <a:xfrm>
            <a:off x="2011543" y="1464059"/>
            <a:ext cx="512088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dk1"/>
                </a:solidFill>
                <a:latin typeface="Calibri"/>
                <a:ea typeface="Calibri"/>
                <a:cs typeface="Calibri"/>
                <a:sym typeface="Calibri"/>
              </a:rPr>
              <a:t>https://nonsmokersrights.org/overview</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1" name="Shape 481"/>
        <p:cNvGrpSpPr/>
        <p:nvPr/>
      </p:nvGrpSpPr>
      <p:grpSpPr>
        <a:xfrm>
          <a:off x="0" y="0"/>
          <a:ext cx="0" cy="0"/>
          <a:chOff x="0" y="0"/>
          <a:chExt cx="0" cy="0"/>
        </a:xfrm>
      </p:grpSpPr>
      <p:pic>
        <p:nvPicPr>
          <p:cNvPr id="482" name="Google Shape;482;p30"/>
          <p:cNvPicPr preferRelativeResize="0"/>
          <p:nvPr/>
        </p:nvPicPr>
        <p:blipFill rotWithShape="1">
          <a:blip r:embed="rId3">
            <a:alphaModFix/>
          </a:blip>
          <a:srcRect b="0" l="0" r="2313" t="0"/>
          <a:stretch/>
        </p:blipFill>
        <p:spPr>
          <a:xfrm>
            <a:off x="628650" y="1385824"/>
            <a:ext cx="7971282" cy="4080002"/>
          </a:xfrm>
          <a:prstGeom prst="rect">
            <a:avLst/>
          </a:prstGeom>
          <a:noFill/>
          <a:ln>
            <a:noFill/>
          </a:ln>
        </p:spPr>
      </p:pic>
      <p:sp>
        <p:nvSpPr>
          <p:cNvPr id="483" name="Google Shape;483;p30"/>
          <p:cNvSpPr/>
          <p:nvPr/>
        </p:nvSpPr>
        <p:spPr>
          <a:xfrm>
            <a:off x="42291"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487" name="Shape 487"/>
        <p:cNvGrpSpPr/>
        <p:nvPr/>
      </p:nvGrpSpPr>
      <p:grpSpPr>
        <a:xfrm>
          <a:off x="0" y="0"/>
          <a:ext cx="0" cy="0"/>
          <a:chOff x="0" y="0"/>
          <a:chExt cx="0" cy="0"/>
        </a:xfrm>
      </p:grpSpPr>
      <p:sp>
        <p:nvSpPr>
          <p:cNvPr id="488" name="Google Shape;488;p31"/>
          <p:cNvSpPr/>
          <p:nvPr/>
        </p:nvSpPr>
        <p:spPr>
          <a:xfrm>
            <a:off x="0" y="0"/>
            <a:ext cx="914171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31"/>
          <p:cNvSpPr txBox="1"/>
          <p:nvPr>
            <p:ph type="title"/>
          </p:nvPr>
        </p:nvSpPr>
        <p:spPr>
          <a:xfrm>
            <a:off x="628650" y="365125"/>
            <a:ext cx="7886700" cy="13064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500"/>
              <a:buFont typeface="Calibri"/>
              <a:buNone/>
            </a:pPr>
            <a:r>
              <a:rPr lang="en-US" sz="3500"/>
              <a:t>GETTING THE WORD OUT</a:t>
            </a:r>
            <a:endParaRPr/>
          </a:p>
        </p:txBody>
      </p:sp>
      <p:pic>
        <p:nvPicPr>
          <p:cNvPr descr="Media: What is their impact? | United States Government" id="490" name="Google Shape;490;p31"/>
          <p:cNvPicPr preferRelativeResize="0"/>
          <p:nvPr/>
        </p:nvPicPr>
        <p:blipFill rotWithShape="1">
          <a:blip r:embed="rId3">
            <a:alphaModFix/>
          </a:blip>
          <a:srcRect b="-3" l="7283" r="11931" t="0"/>
          <a:stretch/>
        </p:blipFill>
        <p:spPr>
          <a:xfrm>
            <a:off x="3887625" y="1904282"/>
            <a:ext cx="4627724" cy="4224808"/>
          </a:xfrm>
          <a:prstGeom prst="rect">
            <a:avLst/>
          </a:prstGeom>
          <a:noFill/>
          <a:ln>
            <a:noFill/>
          </a:ln>
        </p:spPr>
      </p:pic>
      <p:grpSp>
        <p:nvGrpSpPr>
          <p:cNvPr id="491" name="Google Shape;491;p31"/>
          <p:cNvGrpSpPr/>
          <p:nvPr/>
        </p:nvGrpSpPr>
        <p:grpSpPr>
          <a:xfrm>
            <a:off x="628650" y="1838012"/>
            <a:ext cx="3114580" cy="4278688"/>
            <a:chOff x="0" y="12387"/>
            <a:chExt cx="3114580" cy="4278688"/>
          </a:xfrm>
        </p:grpSpPr>
        <p:sp>
          <p:nvSpPr>
            <p:cNvPr id="492" name="Google Shape;492;p31"/>
            <p:cNvSpPr/>
            <p:nvPr/>
          </p:nvSpPr>
          <p:spPr>
            <a:xfrm>
              <a:off x="0" y="204267"/>
              <a:ext cx="3114580" cy="1187549"/>
            </a:xfrm>
            <a:prstGeom prst="rect">
              <a:avLst/>
            </a:prstGeom>
            <a:solidFill>
              <a:schemeClr val="lt1">
                <a:alpha val="89803"/>
              </a:schemeClr>
            </a:solidFill>
            <a:ln cap="flat" cmpd="sng" w="9525">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1"/>
            <p:cNvSpPr txBox="1"/>
            <p:nvPr/>
          </p:nvSpPr>
          <p:spPr>
            <a:xfrm>
              <a:off x="0" y="204267"/>
              <a:ext cx="3114580" cy="1187549"/>
            </a:xfrm>
            <a:prstGeom prst="rect">
              <a:avLst/>
            </a:prstGeom>
            <a:noFill/>
            <a:ln>
              <a:noFill/>
            </a:ln>
          </p:spPr>
          <p:txBody>
            <a:bodyPr anchorCtr="0" anchor="t" bIns="92450" lIns="241725" spcFirstLastPara="1" rIns="241725" wrap="square" tIns="270750">
              <a:noAutofit/>
            </a:bodyPr>
            <a:lstStyle/>
            <a:p>
              <a:pPr indent="-114300" lvl="1" marL="114300" marR="0" rtl="0" algn="l">
                <a:lnSpc>
                  <a:spcPct val="90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Billboards</a:t>
              </a:r>
              <a:endParaRPr/>
            </a:p>
            <a:p>
              <a:pPr indent="-114300" lvl="1" marL="114300" marR="0" rtl="0" algn="l">
                <a:lnSpc>
                  <a:spcPct val="90000"/>
                </a:lnSpc>
                <a:spcBef>
                  <a:spcPts val="195"/>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TV &amp; Radio</a:t>
              </a:r>
              <a:endParaRPr/>
            </a:p>
            <a:p>
              <a:pPr indent="-114300" lvl="1" marL="114300" marR="0" rtl="0" algn="l">
                <a:lnSpc>
                  <a:spcPct val="90000"/>
                </a:lnSpc>
                <a:spcBef>
                  <a:spcPts val="195"/>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Print Ads</a:t>
              </a:r>
              <a:endParaRPr/>
            </a:p>
            <a:p>
              <a:pPr indent="-114300" lvl="1" marL="114300" marR="0" rtl="0" algn="l">
                <a:lnSpc>
                  <a:spcPct val="90000"/>
                </a:lnSpc>
                <a:spcBef>
                  <a:spcPts val="195"/>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Social Media Boosting</a:t>
              </a:r>
              <a:endParaRPr/>
            </a:p>
          </p:txBody>
        </p:sp>
        <p:sp>
          <p:nvSpPr>
            <p:cNvPr id="494" name="Google Shape;494;p31"/>
            <p:cNvSpPr/>
            <p:nvPr/>
          </p:nvSpPr>
          <p:spPr>
            <a:xfrm>
              <a:off x="155729" y="12387"/>
              <a:ext cx="2180206" cy="383760"/>
            </a:xfrm>
            <a:prstGeom prst="roundRect">
              <a:avLst>
                <a:gd fmla="val 16667" name="adj"/>
              </a:avLst>
            </a:prstGeom>
            <a:gradFill>
              <a:gsLst>
                <a:gs pos="0">
                  <a:srgbClr val="F08B54"/>
                </a:gs>
                <a:gs pos="50000">
                  <a:srgbClr val="F67A26"/>
                </a:gs>
                <a:gs pos="100000">
                  <a:srgbClr val="E36A1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1"/>
            <p:cNvSpPr txBox="1"/>
            <p:nvPr/>
          </p:nvSpPr>
          <p:spPr>
            <a:xfrm>
              <a:off x="174463" y="31121"/>
              <a:ext cx="2142738" cy="346292"/>
            </a:xfrm>
            <a:prstGeom prst="rect">
              <a:avLst/>
            </a:prstGeom>
            <a:noFill/>
            <a:ln>
              <a:noFill/>
            </a:ln>
          </p:spPr>
          <p:txBody>
            <a:bodyPr anchorCtr="0" anchor="ctr" bIns="0" lIns="82400" spcFirstLastPara="1" rIns="82400" wrap="square" tIns="0">
              <a:noAutofit/>
            </a:bodyPr>
            <a:lstStyle/>
            <a:p>
              <a:pPr indent="0" lvl="0" marL="0" marR="0" rtl="0" algn="l">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Paid Media</a:t>
              </a:r>
              <a:endParaRPr/>
            </a:p>
          </p:txBody>
        </p:sp>
        <p:sp>
          <p:nvSpPr>
            <p:cNvPr id="496" name="Google Shape;496;p31"/>
            <p:cNvSpPr/>
            <p:nvPr/>
          </p:nvSpPr>
          <p:spPr>
            <a:xfrm>
              <a:off x="0" y="1653897"/>
              <a:ext cx="3114580" cy="1187549"/>
            </a:xfrm>
            <a:prstGeom prst="rect">
              <a:avLst/>
            </a:prstGeom>
            <a:solidFill>
              <a:schemeClr val="lt1">
                <a:alpha val="89803"/>
              </a:schemeClr>
            </a:solidFill>
            <a:ln cap="flat" cmpd="sng" w="9525">
              <a:solidFill>
                <a:srgbClr val="C47F6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1"/>
            <p:cNvSpPr txBox="1"/>
            <p:nvPr/>
          </p:nvSpPr>
          <p:spPr>
            <a:xfrm>
              <a:off x="0" y="1653897"/>
              <a:ext cx="3114580" cy="1187549"/>
            </a:xfrm>
            <a:prstGeom prst="rect">
              <a:avLst/>
            </a:prstGeom>
            <a:noFill/>
            <a:ln>
              <a:noFill/>
            </a:ln>
          </p:spPr>
          <p:txBody>
            <a:bodyPr anchorCtr="0" anchor="t" bIns="92450" lIns="241725" spcFirstLastPara="1" rIns="241725" wrap="square" tIns="270750">
              <a:noAutofit/>
            </a:bodyPr>
            <a:lstStyle/>
            <a:p>
              <a:pPr indent="-114300" lvl="1" marL="114300" marR="0" rtl="0" algn="l">
                <a:lnSpc>
                  <a:spcPct val="90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Editorials</a:t>
              </a:r>
              <a:endParaRPr/>
            </a:p>
            <a:p>
              <a:pPr indent="-114300" lvl="1" marL="114300" marR="0" rtl="0" algn="l">
                <a:lnSpc>
                  <a:spcPct val="90000"/>
                </a:lnSpc>
                <a:spcBef>
                  <a:spcPts val="195"/>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LTEs</a:t>
              </a:r>
              <a:endParaRPr/>
            </a:p>
            <a:p>
              <a:pPr indent="-114300" lvl="1" marL="114300" marR="0" rtl="0" algn="l">
                <a:lnSpc>
                  <a:spcPct val="90000"/>
                </a:lnSpc>
                <a:spcBef>
                  <a:spcPts val="195"/>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Opinion pieces</a:t>
              </a:r>
              <a:endParaRPr/>
            </a:p>
            <a:p>
              <a:pPr indent="-114300" lvl="1" marL="114300" marR="0" rtl="0" algn="l">
                <a:lnSpc>
                  <a:spcPct val="90000"/>
                </a:lnSpc>
                <a:spcBef>
                  <a:spcPts val="195"/>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Media events</a:t>
              </a:r>
              <a:endParaRPr/>
            </a:p>
          </p:txBody>
        </p:sp>
        <p:sp>
          <p:nvSpPr>
            <p:cNvPr id="498" name="Google Shape;498;p31"/>
            <p:cNvSpPr/>
            <p:nvPr/>
          </p:nvSpPr>
          <p:spPr>
            <a:xfrm>
              <a:off x="155729" y="1462017"/>
              <a:ext cx="2180206" cy="383760"/>
            </a:xfrm>
            <a:prstGeom prst="roundRect">
              <a:avLst>
                <a:gd fmla="val 16667" name="adj"/>
              </a:avLst>
            </a:prstGeom>
            <a:gradFill>
              <a:gsLst>
                <a:gs pos="0">
                  <a:srgbClr val="CA8D7E"/>
                </a:gs>
                <a:gs pos="50000">
                  <a:srgbClr val="C77C69"/>
                </a:gs>
                <a:gs pos="100000">
                  <a:srgbClr val="B56A57"/>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1"/>
            <p:cNvSpPr txBox="1"/>
            <p:nvPr/>
          </p:nvSpPr>
          <p:spPr>
            <a:xfrm>
              <a:off x="174463" y="1480751"/>
              <a:ext cx="2142738" cy="346292"/>
            </a:xfrm>
            <a:prstGeom prst="rect">
              <a:avLst/>
            </a:prstGeom>
            <a:noFill/>
            <a:ln>
              <a:noFill/>
            </a:ln>
          </p:spPr>
          <p:txBody>
            <a:bodyPr anchorCtr="0" anchor="ctr" bIns="0" lIns="82400" spcFirstLastPara="1" rIns="82400" wrap="square" tIns="0">
              <a:noAutofit/>
            </a:bodyPr>
            <a:lstStyle/>
            <a:p>
              <a:pPr indent="0" lvl="0" marL="0" marR="0" rtl="0" algn="l">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EARNED MEDIA</a:t>
              </a:r>
              <a:endParaRPr/>
            </a:p>
          </p:txBody>
        </p:sp>
        <p:sp>
          <p:nvSpPr>
            <p:cNvPr id="500" name="Google Shape;500;p31"/>
            <p:cNvSpPr/>
            <p:nvPr/>
          </p:nvSpPr>
          <p:spPr>
            <a:xfrm>
              <a:off x="0" y="3103526"/>
              <a:ext cx="3114580" cy="1187549"/>
            </a:xfrm>
            <a:prstGeom prst="rect">
              <a:avLst/>
            </a:prstGeom>
            <a:solidFill>
              <a:schemeClr val="lt1">
                <a:alpha val="89803"/>
              </a:schemeClr>
            </a:solidFill>
            <a:ln cap="flat" cmpd="sng" w="9525">
              <a:solidFill>
                <a:srgbClr val="A4A4A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1"/>
            <p:cNvSpPr txBox="1"/>
            <p:nvPr/>
          </p:nvSpPr>
          <p:spPr>
            <a:xfrm>
              <a:off x="0" y="3103526"/>
              <a:ext cx="3114580" cy="1187549"/>
            </a:xfrm>
            <a:prstGeom prst="rect">
              <a:avLst/>
            </a:prstGeom>
            <a:noFill/>
            <a:ln>
              <a:noFill/>
            </a:ln>
          </p:spPr>
          <p:txBody>
            <a:bodyPr anchorCtr="0" anchor="t" bIns="92450" lIns="241725" spcFirstLastPara="1" rIns="241725" wrap="square" tIns="270750">
              <a:noAutofit/>
            </a:bodyPr>
            <a:lstStyle/>
            <a:p>
              <a:pPr indent="-114300" lvl="1" marL="114300" marR="0" rtl="0" algn="l">
                <a:lnSpc>
                  <a:spcPct val="90000"/>
                </a:lnSpc>
                <a:spcBef>
                  <a:spcPts val="0"/>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Social media</a:t>
              </a:r>
              <a:endParaRPr/>
            </a:p>
            <a:p>
              <a:pPr indent="-114300" lvl="1" marL="114300" marR="0" rtl="0" algn="l">
                <a:lnSpc>
                  <a:spcPct val="90000"/>
                </a:lnSpc>
                <a:spcBef>
                  <a:spcPts val="195"/>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Digital ads</a:t>
              </a:r>
              <a:endParaRPr/>
            </a:p>
            <a:p>
              <a:pPr indent="-114300" lvl="1" marL="114300" marR="0" rtl="0" algn="l">
                <a:lnSpc>
                  <a:spcPct val="90000"/>
                </a:lnSpc>
                <a:spcBef>
                  <a:spcPts val="195"/>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Influencers</a:t>
              </a:r>
              <a:endParaRPr/>
            </a:p>
            <a:p>
              <a:pPr indent="-114300" lvl="1" marL="114300" marR="0" rtl="0" algn="l">
                <a:lnSpc>
                  <a:spcPct val="90000"/>
                </a:lnSpc>
                <a:spcBef>
                  <a:spcPts val="195"/>
                </a:spcBef>
                <a:spcAft>
                  <a:spcPts val="0"/>
                </a:spcAft>
                <a:buClr>
                  <a:schemeClr val="dk1"/>
                </a:buClr>
                <a:buSzPts val="1300"/>
                <a:buFont typeface="Calibri"/>
                <a:buChar char="•"/>
              </a:pPr>
              <a:r>
                <a:rPr b="0" i="0" lang="en-US" sz="1300" u="none" cap="none" strike="noStrike">
                  <a:solidFill>
                    <a:schemeClr val="dk1"/>
                  </a:solidFill>
                  <a:latin typeface="Calibri"/>
                  <a:ea typeface="Calibri"/>
                  <a:cs typeface="Calibri"/>
                  <a:sym typeface="Calibri"/>
                </a:rPr>
                <a:t>E-advocacy</a:t>
              </a:r>
              <a:endParaRPr/>
            </a:p>
          </p:txBody>
        </p:sp>
        <p:sp>
          <p:nvSpPr>
            <p:cNvPr id="502" name="Google Shape;502;p31"/>
            <p:cNvSpPr/>
            <p:nvPr/>
          </p:nvSpPr>
          <p:spPr>
            <a:xfrm>
              <a:off x="155729" y="2911647"/>
              <a:ext cx="2180206" cy="383760"/>
            </a:xfrm>
            <a:prstGeom prst="roundRect">
              <a:avLst>
                <a:gd fmla="val 16667" name="adj"/>
              </a:avLst>
            </a:prstGeom>
            <a:gradFill>
              <a:gsLst>
                <a:gs pos="0">
                  <a:srgbClr val="AEAEAE"/>
                </a:gs>
                <a:gs pos="50000">
                  <a:srgbClr val="A4A4A4"/>
                </a:gs>
                <a:gs pos="100000">
                  <a:srgbClr val="90909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1"/>
            <p:cNvSpPr txBox="1"/>
            <p:nvPr/>
          </p:nvSpPr>
          <p:spPr>
            <a:xfrm>
              <a:off x="174463" y="2930381"/>
              <a:ext cx="2142738" cy="346292"/>
            </a:xfrm>
            <a:prstGeom prst="rect">
              <a:avLst/>
            </a:prstGeom>
            <a:noFill/>
            <a:ln>
              <a:noFill/>
            </a:ln>
          </p:spPr>
          <p:txBody>
            <a:bodyPr anchorCtr="0" anchor="ctr" bIns="0" lIns="82400" spcFirstLastPara="1" rIns="82400" wrap="square" tIns="0">
              <a:noAutofit/>
            </a:bodyPr>
            <a:lstStyle/>
            <a:p>
              <a:pPr indent="0" lvl="0" marL="0" marR="0" rtl="0" algn="l">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NON-TRADITIONAL MEDIA</a:t>
              </a:r>
              <a:endParaRPr/>
            </a:p>
          </p:txBody>
        </p:sp>
      </p:grpSp>
      <p:sp>
        <p:nvSpPr>
          <p:cNvPr id="504" name="Google Shape;504;p31"/>
          <p:cNvSpPr/>
          <p:nvPr/>
        </p:nvSpPr>
        <p:spPr>
          <a:xfrm>
            <a:off x="0" y="26373"/>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8" name="Shape 508"/>
        <p:cNvGrpSpPr/>
        <p:nvPr/>
      </p:nvGrpSpPr>
      <p:grpSpPr>
        <a:xfrm>
          <a:off x="0" y="0"/>
          <a:ext cx="0" cy="0"/>
          <a:chOff x="0" y="0"/>
          <a:chExt cx="0" cy="0"/>
        </a:xfrm>
      </p:grpSpPr>
      <p:sp>
        <p:nvSpPr>
          <p:cNvPr id="509" name="Google Shape;509;p32"/>
          <p:cNvSpPr txBox="1"/>
          <p:nvPr>
            <p:ph type="title"/>
          </p:nvPr>
        </p:nvSpPr>
        <p:spPr>
          <a:xfrm>
            <a:off x="561232" y="4960758"/>
            <a:ext cx="5097259" cy="1236086"/>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3800"/>
              <a:buFont typeface="Calibri"/>
              <a:buNone/>
            </a:pPr>
            <a:r>
              <a:rPr b="1" lang="en-US" sz="3800"/>
              <a:t>Outreach  to  Local  Officials</a:t>
            </a:r>
            <a:r>
              <a:rPr lang="en-US" sz="3800"/>
              <a:t> </a:t>
            </a:r>
            <a:endParaRPr/>
          </a:p>
        </p:txBody>
      </p:sp>
      <p:sp>
        <p:nvSpPr>
          <p:cNvPr id="510" name="Google Shape;510;p32"/>
          <p:cNvSpPr txBox="1"/>
          <p:nvPr>
            <p:ph idx="1" type="body"/>
          </p:nvPr>
        </p:nvSpPr>
        <p:spPr>
          <a:xfrm>
            <a:off x="6089901" y="4960758"/>
            <a:ext cx="2492865" cy="123608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Who has  the  power?  </a:t>
            </a:r>
            <a:endParaRPr/>
          </a:p>
          <a:p>
            <a:pPr indent="0" lvl="0" marL="0" rtl="0" algn="l">
              <a:lnSpc>
                <a:spcPct val="90000"/>
              </a:lnSpc>
              <a:spcBef>
                <a:spcPts val="1000"/>
              </a:spcBef>
              <a:spcAft>
                <a:spcPts val="0"/>
              </a:spcAft>
              <a:buClr>
                <a:schemeClr val="dk1"/>
              </a:buClr>
              <a:buSzPts val="2000"/>
              <a:buNone/>
            </a:pPr>
            <a:r>
              <a:rPr lang="en-US" sz="2000"/>
              <a:t>How can  we  reach  them?</a:t>
            </a:r>
            <a:endParaRPr/>
          </a:p>
        </p:txBody>
      </p:sp>
      <p:pic>
        <p:nvPicPr>
          <p:cNvPr id="511" name="Google Shape;511;p32"/>
          <p:cNvPicPr preferRelativeResize="0"/>
          <p:nvPr/>
        </p:nvPicPr>
        <p:blipFill rotWithShape="1">
          <a:blip r:embed="rId3">
            <a:alphaModFix/>
          </a:blip>
          <a:srcRect b="-2" l="0" r="2944" t="0"/>
          <a:stretch/>
        </p:blipFill>
        <p:spPr>
          <a:xfrm>
            <a:off x="240030" y="320040"/>
            <a:ext cx="8661654" cy="4462272"/>
          </a:xfrm>
          <a:prstGeom prst="rect">
            <a:avLst/>
          </a:prstGeom>
          <a:noFill/>
          <a:ln>
            <a:noFill/>
          </a:ln>
        </p:spPr>
      </p:pic>
      <p:sp>
        <p:nvSpPr>
          <p:cNvPr id="512" name="Google Shape;512;p32"/>
          <p:cNvSpPr/>
          <p:nvPr/>
        </p:nvSpPr>
        <p:spPr>
          <a:xfrm>
            <a:off x="42291"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6" name="Shape 516"/>
        <p:cNvGrpSpPr/>
        <p:nvPr/>
      </p:nvGrpSpPr>
      <p:grpSpPr>
        <a:xfrm>
          <a:off x="0" y="0"/>
          <a:ext cx="0" cy="0"/>
          <a:chOff x="0" y="0"/>
          <a:chExt cx="0" cy="0"/>
        </a:xfrm>
      </p:grpSpPr>
      <p:pic>
        <p:nvPicPr>
          <p:cNvPr id="517" name="Google Shape;517;p33"/>
          <p:cNvPicPr preferRelativeResize="0"/>
          <p:nvPr/>
        </p:nvPicPr>
        <p:blipFill rotWithShape="1">
          <a:blip r:embed="rId3">
            <a:alphaModFix/>
          </a:blip>
          <a:srcRect b="0" l="0" r="0" t="0"/>
          <a:stretch/>
        </p:blipFill>
        <p:spPr>
          <a:xfrm>
            <a:off x="3477163" y="190242"/>
            <a:ext cx="5538275" cy="6477516"/>
          </a:xfrm>
          <a:prstGeom prst="rect">
            <a:avLst/>
          </a:prstGeom>
          <a:noFill/>
          <a:ln>
            <a:noFill/>
          </a:ln>
        </p:spPr>
      </p:pic>
      <p:sp>
        <p:nvSpPr>
          <p:cNvPr id="518" name="Google Shape;518;p33"/>
          <p:cNvSpPr txBox="1"/>
          <p:nvPr/>
        </p:nvSpPr>
        <p:spPr>
          <a:xfrm>
            <a:off x="586508" y="5160986"/>
            <a:ext cx="2583243" cy="73366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54AAB6"/>
              </a:buClr>
              <a:buSzPts val="1200"/>
              <a:buFont typeface="Arial"/>
              <a:buNone/>
            </a:pPr>
            <a:r>
              <a:rPr b="0" i="0" lang="en-US" sz="1200" cap="none">
                <a:solidFill>
                  <a:schemeClr val="dk1"/>
                </a:solidFill>
                <a:latin typeface="Calibri"/>
                <a:ea typeface="Calibri"/>
                <a:cs typeface="Calibri"/>
                <a:sym typeface="Calibri"/>
              </a:rPr>
              <a:t>ADVOCACY ACTION GUIDE: A TOOLKIT FOR  STRATEGIC POLICY ADVOCACY CAMPAIGNS</a:t>
            </a:r>
            <a:endParaRPr/>
          </a:p>
          <a:p>
            <a:pPr indent="0" lvl="0" marL="0" marR="0" rtl="0" algn="l">
              <a:lnSpc>
                <a:spcPct val="90000"/>
              </a:lnSpc>
              <a:spcBef>
                <a:spcPts val="1000"/>
              </a:spcBef>
              <a:spcAft>
                <a:spcPts val="0"/>
              </a:spcAft>
              <a:buClr>
                <a:srgbClr val="54AAB6"/>
              </a:buClr>
              <a:buSzPts val="1200"/>
              <a:buFont typeface="Arial"/>
              <a:buNone/>
            </a:pPr>
            <a:r>
              <a:t/>
            </a:r>
            <a:endParaRPr b="0" i="0" sz="1200" cap="none">
              <a:solidFill>
                <a:schemeClr val="dk1"/>
              </a:solidFill>
              <a:latin typeface="Calibri"/>
              <a:ea typeface="Calibri"/>
              <a:cs typeface="Calibri"/>
              <a:sym typeface="Calibri"/>
            </a:endParaRPr>
          </a:p>
        </p:txBody>
      </p:sp>
      <p:sp>
        <p:nvSpPr>
          <p:cNvPr id="519" name="Google Shape;519;p33"/>
          <p:cNvSpPr txBox="1"/>
          <p:nvPr/>
        </p:nvSpPr>
        <p:spPr>
          <a:xfrm>
            <a:off x="582184" y="4945541"/>
            <a:ext cx="2619055"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800">
                <a:solidFill>
                  <a:srgbClr val="000000"/>
                </a:solidFill>
                <a:latin typeface="Arial"/>
                <a:ea typeface="Arial"/>
                <a:cs typeface="Arial"/>
                <a:sym typeface="Arial"/>
              </a:rPr>
              <a:t>Taken from the  </a:t>
            </a:r>
            <a:endParaRPr i="1" sz="800">
              <a:solidFill>
                <a:schemeClr val="dk1"/>
              </a:solidFill>
              <a:latin typeface="Arial"/>
              <a:ea typeface="Arial"/>
              <a:cs typeface="Arial"/>
              <a:sym typeface="Arial"/>
            </a:endParaRPr>
          </a:p>
        </p:txBody>
      </p:sp>
      <p:sp>
        <p:nvSpPr>
          <p:cNvPr id="520" name="Google Shape;520;p33"/>
          <p:cNvSpPr txBox="1"/>
          <p:nvPr/>
        </p:nvSpPr>
        <p:spPr>
          <a:xfrm>
            <a:off x="586508" y="5894651"/>
            <a:ext cx="3045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a:solidFill>
                  <a:srgbClr val="000000"/>
                </a:solidFill>
                <a:latin typeface="Arial"/>
                <a:ea typeface="Arial"/>
                <a:cs typeface="Arial"/>
                <a:sym typeface="Arial"/>
              </a:rPr>
              <a:t>https://www.tobaccofreekids.org/assets/global/pdfs/en/BAI_Advocacy_Toolkit.pdf</a:t>
            </a:r>
            <a:endParaRPr sz="1000">
              <a:solidFill>
                <a:schemeClr val="dk1"/>
              </a:solidFill>
              <a:latin typeface="Arial"/>
              <a:ea typeface="Arial"/>
              <a:cs typeface="Arial"/>
              <a:sym typeface="Arial"/>
            </a:endParaRPr>
          </a:p>
        </p:txBody>
      </p:sp>
      <p:sp>
        <p:nvSpPr>
          <p:cNvPr id="521" name="Google Shape;521;p33"/>
          <p:cNvSpPr txBox="1"/>
          <p:nvPr/>
        </p:nvSpPr>
        <p:spPr>
          <a:xfrm>
            <a:off x="400096" y="1375139"/>
            <a:ext cx="2983230" cy="3013009"/>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200"/>
              <a:buFont typeface="Calibri"/>
              <a:buNone/>
            </a:pPr>
            <a:r>
              <a:rPr b="0" i="0" lang="en-US" sz="4200">
                <a:solidFill>
                  <a:schemeClr val="dk1"/>
                </a:solidFill>
                <a:latin typeface="Calibri"/>
                <a:ea typeface="Calibri"/>
                <a:cs typeface="Calibri"/>
                <a:sym typeface="Calibri"/>
              </a:rPr>
              <a:t>Political Assessment: </a:t>
            </a:r>
            <a:endParaRPr/>
          </a:p>
          <a:p>
            <a:pPr indent="0" lvl="0" marL="0" marR="0" rtl="0" algn="l">
              <a:lnSpc>
                <a:spcPct val="90000"/>
              </a:lnSpc>
              <a:spcBef>
                <a:spcPts val="0"/>
              </a:spcBef>
              <a:spcAft>
                <a:spcPts val="0"/>
              </a:spcAft>
              <a:buClr>
                <a:schemeClr val="dk1"/>
              </a:buClr>
              <a:buSzPts val="3600"/>
              <a:buFont typeface="Calibri"/>
              <a:buNone/>
            </a:pPr>
            <a:r>
              <a:rPr b="0" i="0" lang="en-US" sz="3600">
                <a:solidFill>
                  <a:schemeClr val="dk1"/>
                </a:solidFill>
                <a:latin typeface="Calibri"/>
                <a:ea typeface="Calibri"/>
                <a:cs typeface="Calibri"/>
                <a:sym typeface="Calibri"/>
              </a:rPr>
              <a:t>Do Your Homework</a:t>
            </a:r>
            <a:endParaRPr/>
          </a:p>
        </p:txBody>
      </p:sp>
      <p:sp>
        <p:nvSpPr>
          <p:cNvPr id="522" name="Google Shape;522;p33"/>
          <p:cNvSpPr/>
          <p:nvPr/>
        </p:nvSpPr>
        <p:spPr>
          <a:xfrm>
            <a:off x="42291"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6" name="Shape 526"/>
        <p:cNvGrpSpPr/>
        <p:nvPr/>
      </p:nvGrpSpPr>
      <p:grpSpPr>
        <a:xfrm>
          <a:off x="0" y="0"/>
          <a:ext cx="0" cy="0"/>
          <a:chOff x="0" y="0"/>
          <a:chExt cx="0" cy="0"/>
        </a:xfrm>
      </p:grpSpPr>
      <p:sp>
        <p:nvSpPr>
          <p:cNvPr id="527" name="Google Shape;527;p34"/>
          <p:cNvSpPr txBox="1"/>
          <p:nvPr>
            <p:ph type="title"/>
          </p:nvPr>
        </p:nvSpPr>
        <p:spPr>
          <a:xfrm>
            <a:off x="492633" y="366660"/>
            <a:ext cx="7704639" cy="89749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solidFill>
                  <a:schemeClr val="dk1"/>
                </a:solidFill>
                <a:latin typeface="Calibri"/>
                <a:ea typeface="Calibri"/>
                <a:cs typeface="Calibri"/>
                <a:sym typeface="Calibri"/>
              </a:rPr>
              <a:t>Political Assessment</a:t>
            </a:r>
            <a:endParaRPr/>
          </a:p>
        </p:txBody>
      </p:sp>
      <p:sp>
        <p:nvSpPr>
          <p:cNvPr id="528" name="Google Shape;528;p34"/>
          <p:cNvSpPr txBox="1"/>
          <p:nvPr>
            <p:ph idx="1" type="body"/>
          </p:nvPr>
        </p:nvSpPr>
        <p:spPr>
          <a:xfrm>
            <a:off x="793488" y="5868270"/>
            <a:ext cx="8092986" cy="1208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a:solidFill>
                  <a:schemeClr val="dk1"/>
                </a:solidFill>
                <a:latin typeface="Calibri"/>
                <a:ea typeface="Calibri"/>
                <a:cs typeface="Calibri"/>
                <a:sym typeface="Calibri"/>
              </a:rPr>
              <a:t>Advocacy Action Guide: A ToolKit for Strategic Policy Advocacy Campaigns</a:t>
            </a:r>
            <a:endParaRPr/>
          </a:p>
          <a:p>
            <a:pPr indent="0" lvl="0" marL="0" rtl="0" algn="l">
              <a:lnSpc>
                <a:spcPct val="90000"/>
              </a:lnSpc>
              <a:spcBef>
                <a:spcPts val="1000"/>
              </a:spcBef>
              <a:spcAft>
                <a:spcPts val="0"/>
              </a:spcAft>
              <a:buClr>
                <a:schemeClr val="dk1"/>
              </a:buClr>
              <a:buSzPts val="1800"/>
              <a:buNone/>
            </a:pPr>
            <a:r>
              <a:t/>
            </a:r>
            <a:endParaRPr sz="18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700"/>
              <a:buNone/>
            </a:pPr>
            <a:r>
              <a:t/>
            </a:r>
            <a:endParaRPr sz="1700">
              <a:solidFill>
                <a:schemeClr val="dk1"/>
              </a:solidFill>
              <a:latin typeface="Calibri"/>
              <a:ea typeface="Calibri"/>
              <a:cs typeface="Calibri"/>
              <a:sym typeface="Calibri"/>
            </a:endParaRPr>
          </a:p>
        </p:txBody>
      </p:sp>
      <p:sp>
        <p:nvSpPr>
          <p:cNvPr id="529" name="Google Shape;529;p34"/>
          <p:cNvSpPr txBox="1"/>
          <p:nvPr/>
        </p:nvSpPr>
        <p:spPr>
          <a:xfrm>
            <a:off x="793488" y="6472341"/>
            <a:ext cx="809298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a:solidFill>
                  <a:srgbClr val="000000"/>
                </a:solidFill>
                <a:latin typeface="Arial"/>
                <a:ea typeface="Arial"/>
                <a:cs typeface="Arial"/>
                <a:sym typeface="Arial"/>
              </a:rPr>
              <a:t>https://www.tobaccofreekids.org/assets/global/pdfs/en/BAI_Advocacy_Toolkit.pdf</a:t>
            </a:r>
            <a:endParaRPr sz="1000">
              <a:solidFill>
                <a:schemeClr val="dk1"/>
              </a:solidFill>
              <a:latin typeface="Arial"/>
              <a:ea typeface="Arial"/>
              <a:cs typeface="Arial"/>
              <a:sym typeface="Arial"/>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pic>
        <p:nvPicPr>
          <p:cNvPr id="530" name="Google Shape;530;p34"/>
          <p:cNvPicPr preferRelativeResize="0"/>
          <p:nvPr/>
        </p:nvPicPr>
        <p:blipFill rotWithShape="1">
          <a:blip r:embed="rId3">
            <a:alphaModFix/>
          </a:blip>
          <a:srcRect b="62108" l="0" r="0" t="0"/>
          <a:stretch/>
        </p:blipFill>
        <p:spPr>
          <a:xfrm>
            <a:off x="336805" y="1677679"/>
            <a:ext cx="8554990" cy="3777057"/>
          </a:xfrm>
          <a:prstGeom prst="rect">
            <a:avLst/>
          </a:prstGeom>
          <a:noFill/>
          <a:ln cap="rnd" cmpd="sng" w="3556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531" name="Google Shape;531;p34"/>
          <p:cNvSpPr/>
          <p:nvPr/>
        </p:nvSpPr>
        <p:spPr>
          <a:xfrm>
            <a:off x="42291"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535" name="Shape 535"/>
        <p:cNvGrpSpPr/>
        <p:nvPr/>
      </p:nvGrpSpPr>
      <p:grpSpPr>
        <a:xfrm>
          <a:off x="0" y="0"/>
          <a:ext cx="0" cy="0"/>
          <a:chOff x="0" y="0"/>
          <a:chExt cx="0" cy="0"/>
        </a:xfrm>
      </p:grpSpPr>
      <p:sp>
        <p:nvSpPr>
          <p:cNvPr id="536" name="Google Shape;536;p35"/>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35"/>
          <p:cNvSpPr txBox="1"/>
          <p:nvPr>
            <p:ph type="ctrTitle"/>
          </p:nvPr>
        </p:nvSpPr>
        <p:spPr>
          <a:xfrm>
            <a:off x="480060" y="320040"/>
            <a:ext cx="5019620" cy="3892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700"/>
              <a:buFont typeface="Calibri"/>
              <a:buNone/>
            </a:pPr>
            <a:r>
              <a:rPr lang="en-US" sz="5700"/>
              <a:t>Anticipate Opposition</a:t>
            </a:r>
            <a:endParaRPr/>
          </a:p>
        </p:txBody>
      </p:sp>
      <p:sp>
        <p:nvSpPr>
          <p:cNvPr id="538" name="Google Shape;538;p35"/>
          <p:cNvSpPr txBox="1"/>
          <p:nvPr>
            <p:ph idx="1" type="subTitle"/>
          </p:nvPr>
        </p:nvSpPr>
        <p:spPr>
          <a:xfrm>
            <a:off x="480060" y="4631161"/>
            <a:ext cx="5019620" cy="156948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54AAB6"/>
              </a:buClr>
              <a:buSzPts val="1800"/>
              <a:buFont typeface="Arial"/>
              <a:buNone/>
            </a:pPr>
            <a:r>
              <a:rPr b="0" i="0" lang="en-US" sz="1800" u="none" cap="none" strike="noStrike">
                <a:solidFill>
                  <a:schemeClr val="dk2"/>
                </a:solidFill>
                <a:latin typeface="Calibri"/>
                <a:ea typeface="Calibri"/>
                <a:cs typeface="Calibri"/>
                <a:sym typeface="Calibri"/>
              </a:rPr>
              <a:t>What groups are (or will be) in strongest opposition?</a:t>
            </a:r>
            <a:endParaRPr/>
          </a:p>
          <a:p>
            <a:pPr indent="-342900" lvl="0" marL="457200" marR="0" rtl="0" algn="l">
              <a:lnSpc>
                <a:spcPct val="90000"/>
              </a:lnSpc>
              <a:spcBef>
                <a:spcPts val="360"/>
              </a:spcBef>
              <a:spcAft>
                <a:spcPts val="0"/>
              </a:spcAft>
              <a:buClr>
                <a:srgbClr val="54AAB6"/>
              </a:buClr>
              <a:buSzPts val="1800"/>
              <a:buFont typeface="Arial"/>
              <a:buNone/>
            </a:pPr>
            <a:r>
              <a:t/>
            </a:r>
            <a:endParaRPr b="0" i="0" sz="1800" u="none" cap="none" strike="noStrike">
              <a:solidFill>
                <a:schemeClr val="dk2"/>
              </a:solidFill>
              <a:latin typeface="Calibri"/>
              <a:ea typeface="Calibri"/>
              <a:cs typeface="Calibri"/>
              <a:sym typeface="Calibri"/>
            </a:endParaRPr>
          </a:p>
          <a:p>
            <a:pPr indent="0" lvl="0" marL="0" marR="0" rtl="0" algn="l">
              <a:lnSpc>
                <a:spcPct val="90000"/>
              </a:lnSpc>
              <a:spcBef>
                <a:spcPts val="360"/>
              </a:spcBef>
              <a:spcAft>
                <a:spcPts val="0"/>
              </a:spcAft>
              <a:buClr>
                <a:srgbClr val="54AAB6"/>
              </a:buClr>
              <a:buSzPts val="1800"/>
              <a:buFont typeface="Arial"/>
              <a:buNone/>
            </a:pPr>
            <a:r>
              <a:rPr b="0" i="0" lang="en-US" sz="1800" u="none" cap="none" strike="noStrike">
                <a:solidFill>
                  <a:schemeClr val="dk2"/>
                </a:solidFill>
                <a:latin typeface="Calibri"/>
                <a:ea typeface="Calibri"/>
                <a:cs typeface="Calibri"/>
                <a:sym typeface="Calibri"/>
              </a:rPr>
              <a:t>What steps can we take to reduce the legitimate effects of the opposition?</a:t>
            </a:r>
            <a:endParaRPr/>
          </a:p>
        </p:txBody>
      </p:sp>
      <p:sp>
        <p:nvSpPr>
          <p:cNvPr id="539" name="Google Shape;539;p35"/>
          <p:cNvSpPr/>
          <p:nvPr/>
        </p:nvSpPr>
        <p:spPr>
          <a:xfrm>
            <a:off x="535921" y="4409267"/>
            <a:ext cx="3182692" cy="18288"/>
          </a:xfrm>
          <a:custGeom>
            <a:rect b="b" l="l" r="r" t="t"/>
            <a:pathLst>
              <a:path extrusionOk="0" fill="none" h="18288" w="3182692">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extrusionOk="0" h="18288" w="3182692">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etal tic-tac-toe game pieces" id="540" name="Google Shape;540;p35"/>
          <p:cNvPicPr preferRelativeResize="0"/>
          <p:nvPr/>
        </p:nvPicPr>
        <p:blipFill rotWithShape="1">
          <a:blip r:embed="rId3">
            <a:alphaModFix/>
          </a:blip>
          <a:srcRect b="0" l="22749" r="36298" t="0"/>
          <a:stretch/>
        </p:blipFill>
        <p:spPr>
          <a:xfrm>
            <a:off x="5836158" y="503710"/>
            <a:ext cx="3065526" cy="5614106"/>
          </a:xfrm>
          <a:prstGeom prst="rect">
            <a:avLst/>
          </a:prstGeom>
          <a:noFill/>
          <a:ln>
            <a:noFill/>
          </a:ln>
        </p:spPr>
      </p:pic>
      <p:sp>
        <p:nvSpPr>
          <p:cNvPr id="541" name="Google Shape;541;p35"/>
          <p:cNvSpPr/>
          <p:nvPr/>
        </p:nvSpPr>
        <p:spPr>
          <a:xfrm>
            <a:off x="42291"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545" name="Shape 545"/>
        <p:cNvGrpSpPr/>
        <p:nvPr/>
      </p:nvGrpSpPr>
      <p:grpSpPr>
        <a:xfrm>
          <a:off x="0" y="0"/>
          <a:ext cx="0" cy="0"/>
          <a:chOff x="0" y="0"/>
          <a:chExt cx="0" cy="0"/>
        </a:xfrm>
      </p:grpSpPr>
      <p:sp>
        <p:nvSpPr>
          <p:cNvPr id="546" name="Google Shape;546;p36"/>
          <p:cNvSpPr txBox="1"/>
          <p:nvPr>
            <p:ph type="title"/>
          </p:nvPr>
        </p:nvSpPr>
        <p:spPr>
          <a:xfrm>
            <a:off x="5886450" y="1122363"/>
            <a:ext cx="298323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200"/>
              <a:buFont typeface="Calibri"/>
              <a:buNone/>
            </a:pPr>
            <a:r>
              <a:rPr lang="en-US" sz="4200">
                <a:solidFill>
                  <a:schemeClr val="dk1"/>
                </a:solidFill>
                <a:latin typeface="Calibri"/>
                <a:ea typeface="Calibri"/>
                <a:cs typeface="Calibri"/>
                <a:sym typeface="Calibri"/>
              </a:rPr>
              <a:t>Understand Your Opposition</a:t>
            </a:r>
            <a:endParaRPr/>
          </a:p>
        </p:txBody>
      </p:sp>
      <p:sp>
        <p:nvSpPr>
          <p:cNvPr id="547" name="Google Shape;547;p36"/>
          <p:cNvSpPr txBox="1"/>
          <p:nvPr>
            <p:ph idx="1" type="body"/>
          </p:nvPr>
        </p:nvSpPr>
        <p:spPr>
          <a:xfrm>
            <a:off x="5709752" y="5027521"/>
            <a:ext cx="3791087" cy="80799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000"/>
              <a:buNone/>
            </a:pPr>
            <a:r>
              <a:rPr lang="en-US" sz="1000">
                <a:solidFill>
                  <a:schemeClr val="dk1"/>
                </a:solidFill>
                <a:latin typeface="Calibri"/>
                <a:ea typeface="Calibri"/>
                <a:cs typeface="Calibri"/>
                <a:sym typeface="Calibri"/>
              </a:rPr>
              <a:t>Advocacy Action Guide: A ToolKit for  Strategic Policy Advocacy Campaigns</a:t>
            </a:r>
            <a:endParaRPr/>
          </a:p>
          <a:p>
            <a:pPr indent="0" lvl="0" marL="0" rtl="0" algn="l">
              <a:lnSpc>
                <a:spcPct val="90000"/>
              </a:lnSpc>
              <a:spcBef>
                <a:spcPts val="1000"/>
              </a:spcBef>
              <a:spcAft>
                <a:spcPts val="0"/>
              </a:spcAft>
              <a:buClr>
                <a:schemeClr val="dk1"/>
              </a:buClr>
              <a:buSzPts val="1000"/>
              <a:buNone/>
            </a:pPr>
            <a:r>
              <a:t/>
            </a:r>
            <a:endParaRPr sz="1000">
              <a:solidFill>
                <a:schemeClr val="dk1"/>
              </a:solidFill>
              <a:latin typeface="Calibri"/>
              <a:ea typeface="Calibri"/>
              <a:cs typeface="Calibri"/>
              <a:sym typeface="Calibri"/>
            </a:endParaRPr>
          </a:p>
        </p:txBody>
      </p:sp>
      <p:pic>
        <p:nvPicPr>
          <p:cNvPr id="548" name="Google Shape;548;p36"/>
          <p:cNvPicPr preferRelativeResize="0"/>
          <p:nvPr/>
        </p:nvPicPr>
        <p:blipFill rotWithShape="1">
          <a:blip r:embed="rId3">
            <a:alphaModFix/>
          </a:blip>
          <a:srcRect b="0" l="123" r="0" t="0"/>
          <a:stretch/>
        </p:blipFill>
        <p:spPr>
          <a:xfrm>
            <a:off x="20" y="10"/>
            <a:ext cx="5582392" cy="6857990"/>
          </a:xfrm>
          <a:prstGeom prst="rect">
            <a:avLst/>
          </a:prstGeom>
          <a:noFill/>
          <a:ln>
            <a:noFill/>
          </a:ln>
        </p:spPr>
      </p:pic>
      <p:sp>
        <p:nvSpPr>
          <p:cNvPr id="549" name="Google Shape;549;p36"/>
          <p:cNvSpPr txBox="1"/>
          <p:nvPr/>
        </p:nvSpPr>
        <p:spPr>
          <a:xfrm>
            <a:off x="5709751" y="5338709"/>
            <a:ext cx="261905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a:solidFill>
                  <a:srgbClr val="000000"/>
                </a:solidFill>
                <a:latin typeface="Arial"/>
                <a:ea typeface="Arial"/>
                <a:cs typeface="Arial"/>
                <a:sym typeface="Arial"/>
              </a:rPr>
              <a:t>https://www.tobaccofreekids.org/assets/global/pdfs/en/BAI_Advocacy_Toolkit.pdf</a:t>
            </a:r>
            <a:endParaRPr sz="1000">
              <a:solidFill>
                <a:schemeClr val="dk1"/>
              </a:solidFill>
              <a:latin typeface="Arial"/>
              <a:ea typeface="Arial"/>
              <a:cs typeface="Arial"/>
              <a:sym typeface="Arial"/>
            </a:endParaRPr>
          </a:p>
        </p:txBody>
      </p:sp>
      <p:sp>
        <p:nvSpPr>
          <p:cNvPr id="550" name="Google Shape;550;p36"/>
          <p:cNvSpPr txBox="1"/>
          <p:nvPr/>
        </p:nvSpPr>
        <p:spPr>
          <a:xfrm>
            <a:off x="5709752" y="4781300"/>
            <a:ext cx="261905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a:solidFill>
                  <a:srgbClr val="000000"/>
                </a:solidFill>
                <a:latin typeface="Arial"/>
                <a:ea typeface="Arial"/>
                <a:cs typeface="Arial"/>
                <a:sym typeface="Arial"/>
              </a:rPr>
              <a:t>Taken from the  </a:t>
            </a:r>
            <a:endParaRPr sz="1000">
              <a:solidFill>
                <a:schemeClr val="dk1"/>
              </a:solidFill>
              <a:latin typeface="Arial"/>
              <a:ea typeface="Arial"/>
              <a:cs typeface="Arial"/>
              <a:sym typeface="Arial"/>
            </a:endParaRPr>
          </a:p>
        </p:txBody>
      </p:sp>
      <p:sp>
        <p:nvSpPr>
          <p:cNvPr id="551" name="Google Shape;551;p36"/>
          <p:cNvSpPr/>
          <p:nvPr/>
        </p:nvSpPr>
        <p:spPr>
          <a:xfrm>
            <a:off x="0" y="0"/>
            <a:ext cx="9186291" cy="24622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555" name="Shape 555"/>
        <p:cNvGrpSpPr/>
        <p:nvPr/>
      </p:nvGrpSpPr>
      <p:grpSpPr>
        <a:xfrm>
          <a:off x="0" y="0"/>
          <a:ext cx="0" cy="0"/>
          <a:chOff x="0" y="0"/>
          <a:chExt cx="0" cy="0"/>
        </a:xfrm>
      </p:grpSpPr>
      <p:grpSp>
        <p:nvGrpSpPr>
          <p:cNvPr id="556" name="Google Shape;556;p37"/>
          <p:cNvGrpSpPr/>
          <p:nvPr/>
        </p:nvGrpSpPr>
        <p:grpSpPr>
          <a:xfrm>
            <a:off x="628650" y="1829024"/>
            <a:ext cx="7886700" cy="4344538"/>
            <a:chOff x="0" y="3399"/>
            <a:chExt cx="7886700" cy="4344538"/>
          </a:xfrm>
        </p:grpSpPr>
        <p:sp>
          <p:nvSpPr>
            <p:cNvPr id="557" name="Google Shape;557;p37"/>
            <p:cNvSpPr/>
            <p:nvPr/>
          </p:nvSpPr>
          <p:spPr>
            <a:xfrm>
              <a:off x="0" y="58806"/>
              <a:ext cx="7886700" cy="724089"/>
            </a:xfrm>
            <a:prstGeom prst="roundRect">
              <a:avLst>
                <a:gd fmla="val 1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7"/>
            <p:cNvSpPr/>
            <p:nvPr/>
          </p:nvSpPr>
          <p:spPr>
            <a:xfrm>
              <a:off x="219037" y="166319"/>
              <a:ext cx="398249" cy="398249"/>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7"/>
            <p:cNvSpPr/>
            <p:nvPr/>
          </p:nvSpPr>
          <p:spPr>
            <a:xfrm>
              <a:off x="836323" y="3399"/>
              <a:ext cx="7050376" cy="724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7"/>
            <p:cNvSpPr txBox="1"/>
            <p:nvPr/>
          </p:nvSpPr>
          <p:spPr>
            <a:xfrm>
              <a:off x="836323" y="3399"/>
              <a:ext cx="7050376" cy="724089"/>
            </a:xfrm>
            <a:prstGeom prst="rect">
              <a:avLst/>
            </a:prstGeom>
            <a:noFill/>
            <a:ln>
              <a:noFill/>
            </a:ln>
          </p:spPr>
          <p:txBody>
            <a:bodyPr anchorCtr="0" anchor="ctr" bIns="76625" lIns="76625" spcFirstLastPara="1" rIns="76625" wrap="square" tIns="76625">
              <a:noAutofit/>
            </a:bodyPr>
            <a:lstStyle/>
            <a:p>
              <a:pPr indent="0" lvl="0" marL="0" marR="0" rtl="0" algn="l">
                <a:lnSpc>
                  <a:spcPct val="10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Workers can find another job</a:t>
              </a:r>
              <a:endParaRPr/>
            </a:p>
          </p:txBody>
        </p:sp>
        <p:sp>
          <p:nvSpPr>
            <p:cNvPr id="561" name="Google Shape;561;p37"/>
            <p:cNvSpPr/>
            <p:nvPr/>
          </p:nvSpPr>
          <p:spPr>
            <a:xfrm>
              <a:off x="0" y="908511"/>
              <a:ext cx="7886700" cy="724089"/>
            </a:xfrm>
            <a:prstGeom prst="roundRect">
              <a:avLst>
                <a:gd fmla="val 1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7"/>
            <p:cNvSpPr/>
            <p:nvPr/>
          </p:nvSpPr>
          <p:spPr>
            <a:xfrm>
              <a:off x="219037" y="1071431"/>
              <a:ext cx="398249" cy="398249"/>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7"/>
            <p:cNvSpPr/>
            <p:nvPr/>
          </p:nvSpPr>
          <p:spPr>
            <a:xfrm>
              <a:off x="836323" y="908511"/>
              <a:ext cx="7050376" cy="724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7"/>
            <p:cNvSpPr txBox="1"/>
            <p:nvPr/>
          </p:nvSpPr>
          <p:spPr>
            <a:xfrm>
              <a:off x="836323" y="908511"/>
              <a:ext cx="7050376" cy="724089"/>
            </a:xfrm>
            <a:prstGeom prst="rect">
              <a:avLst/>
            </a:prstGeom>
            <a:noFill/>
            <a:ln>
              <a:noFill/>
            </a:ln>
          </p:spPr>
          <p:txBody>
            <a:bodyPr anchorCtr="0" anchor="ctr" bIns="76625" lIns="76625" spcFirstLastPara="1" rIns="76625" wrap="square" tIns="76625">
              <a:noAutofit/>
            </a:bodyPr>
            <a:lstStyle/>
            <a:p>
              <a:pPr indent="0" lvl="0" marL="0" marR="0" rtl="0" algn="l">
                <a:lnSpc>
                  <a:spcPct val="10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Business owners’ rights</a:t>
              </a:r>
              <a:endParaRPr/>
            </a:p>
          </p:txBody>
        </p:sp>
        <p:sp>
          <p:nvSpPr>
            <p:cNvPr id="565" name="Google Shape;565;p37"/>
            <p:cNvSpPr/>
            <p:nvPr/>
          </p:nvSpPr>
          <p:spPr>
            <a:xfrm>
              <a:off x="0" y="1813624"/>
              <a:ext cx="7886700" cy="724089"/>
            </a:xfrm>
            <a:prstGeom prst="roundRect">
              <a:avLst>
                <a:gd fmla="val 1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7"/>
            <p:cNvSpPr/>
            <p:nvPr/>
          </p:nvSpPr>
          <p:spPr>
            <a:xfrm>
              <a:off x="219037" y="1976544"/>
              <a:ext cx="398249" cy="398249"/>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7"/>
            <p:cNvSpPr/>
            <p:nvPr/>
          </p:nvSpPr>
          <p:spPr>
            <a:xfrm>
              <a:off x="836323" y="1813624"/>
              <a:ext cx="7050376" cy="724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7"/>
            <p:cNvSpPr txBox="1"/>
            <p:nvPr/>
          </p:nvSpPr>
          <p:spPr>
            <a:xfrm>
              <a:off x="836323" y="1813624"/>
              <a:ext cx="7050376" cy="724089"/>
            </a:xfrm>
            <a:prstGeom prst="rect">
              <a:avLst/>
            </a:prstGeom>
            <a:noFill/>
            <a:ln>
              <a:noFill/>
            </a:ln>
          </p:spPr>
          <p:txBody>
            <a:bodyPr anchorCtr="0" anchor="ctr" bIns="76625" lIns="76625" spcFirstLastPara="1" rIns="76625" wrap="square" tIns="76625">
              <a:noAutofit/>
            </a:bodyPr>
            <a:lstStyle/>
            <a:p>
              <a:pPr indent="0" lvl="0" marL="0" marR="0" rtl="0" algn="l">
                <a:lnSpc>
                  <a:spcPct val="10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Trampling on freedoms</a:t>
              </a:r>
              <a:endParaRPr/>
            </a:p>
          </p:txBody>
        </p:sp>
        <p:sp>
          <p:nvSpPr>
            <p:cNvPr id="569" name="Google Shape;569;p37"/>
            <p:cNvSpPr/>
            <p:nvPr/>
          </p:nvSpPr>
          <p:spPr>
            <a:xfrm>
              <a:off x="0" y="2718736"/>
              <a:ext cx="7886700" cy="724089"/>
            </a:xfrm>
            <a:prstGeom prst="roundRect">
              <a:avLst>
                <a:gd fmla="val 10000" name="adj"/>
              </a:avLst>
            </a:prstGeom>
            <a:solidFill>
              <a:srgbClr val="599B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7"/>
            <p:cNvSpPr/>
            <p:nvPr/>
          </p:nvSpPr>
          <p:spPr>
            <a:xfrm>
              <a:off x="219037" y="2881656"/>
              <a:ext cx="398249" cy="398249"/>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7"/>
            <p:cNvSpPr/>
            <p:nvPr/>
          </p:nvSpPr>
          <p:spPr>
            <a:xfrm>
              <a:off x="836323" y="2718736"/>
              <a:ext cx="7050376" cy="724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7"/>
            <p:cNvSpPr txBox="1"/>
            <p:nvPr/>
          </p:nvSpPr>
          <p:spPr>
            <a:xfrm>
              <a:off x="836323" y="2718736"/>
              <a:ext cx="7050376" cy="724089"/>
            </a:xfrm>
            <a:prstGeom prst="rect">
              <a:avLst/>
            </a:prstGeom>
            <a:noFill/>
            <a:ln>
              <a:noFill/>
            </a:ln>
          </p:spPr>
          <p:txBody>
            <a:bodyPr anchorCtr="0" anchor="ctr" bIns="76625" lIns="76625" spcFirstLastPara="1" rIns="76625" wrap="square" tIns="76625">
              <a:noAutofit/>
            </a:bodyPr>
            <a:lstStyle/>
            <a:p>
              <a:pPr indent="0" lvl="0" marL="0" marR="0" rtl="0" algn="l">
                <a:lnSpc>
                  <a:spcPct val="10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Pull yourself up from your bootstraps</a:t>
              </a:r>
              <a:endParaRPr/>
            </a:p>
          </p:txBody>
        </p:sp>
        <p:sp>
          <p:nvSpPr>
            <p:cNvPr id="573" name="Google Shape;573;p37"/>
            <p:cNvSpPr/>
            <p:nvPr/>
          </p:nvSpPr>
          <p:spPr>
            <a:xfrm>
              <a:off x="0" y="3623848"/>
              <a:ext cx="7886700" cy="724089"/>
            </a:xfrm>
            <a:prstGeom prst="roundRect">
              <a:avLst>
                <a:gd fmla="val 10000"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7"/>
            <p:cNvSpPr/>
            <p:nvPr/>
          </p:nvSpPr>
          <p:spPr>
            <a:xfrm>
              <a:off x="219037" y="3786768"/>
              <a:ext cx="398249" cy="398249"/>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7"/>
            <p:cNvSpPr/>
            <p:nvPr/>
          </p:nvSpPr>
          <p:spPr>
            <a:xfrm>
              <a:off x="836323" y="3623848"/>
              <a:ext cx="7050376" cy="724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7"/>
            <p:cNvSpPr txBox="1"/>
            <p:nvPr/>
          </p:nvSpPr>
          <p:spPr>
            <a:xfrm>
              <a:off x="836323" y="3623848"/>
              <a:ext cx="7050376" cy="724089"/>
            </a:xfrm>
            <a:prstGeom prst="rect">
              <a:avLst/>
            </a:prstGeom>
            <a:noFill/>
            <a:ln>
              <a:noFill/>
            </a:ln>
          </p:spPr>
          <p:txBody>
            <a:bodyPr anchorCtr="0" anchor="ctr" bIns="76625" lIns="76625" spcFirstLastPara="1" rIns="76625" wrap="square" tIns="76625">
              <a:noAutofit/>
            </a:bodyPr>
            <a:lstStyle/>
            <a:p>
              <a:pPr indent="0" lvl="0" marL="0" marR="0" rtl="0" algn="l">
                <a:lnSpc>
                  <a:spcPct val="10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Financial hardship on business owners</a:t>
              </a:r>
              <a:endParaRPr/>
            </a:p>
          </p:txBody>
        </p:sp>
      </p:grpSp>
      <p:sp>
        <p:nvSpPr>
          <p:cNvPr id="577" name="Google Shape;577;p37"/>
          <p:cNvSpPr txBox="1"/>
          <p:nvPr/>
        </p:nvSpPr>
        <p:spPr>
          <a:xfrm>
            <a:off x="501210" y="1306115"/>
            <a:ext cx="6572997" cy="9423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3200"/>
              <a:buFont typeface="Calibri"/>
              <a:buNone/>
            </a:pPr>
            <a:r>
              <a:rPr b="1" i="1" lang="en-US" sz="3200">
                <a:solidFill>
                  <a:schemeClr val="dk1"/>
                </a:solidFill>
                <a:latin typeface="Calibri"/>
                <a:ea typeface="Calibri"/>
                <a:cs typeface="Calibri"/>
                <a:sym typeface="Calibri"/>
              </a:rPr>
              <a:t>What You’ll Hear…</a:t>
            </a:r>
            <a:endParaRPr i="1" sz="32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4000"/>
              <a:buFont typeface="Calibri"/>
              <a:buNone/>
            </a:pPr>
            <a:r>
              <a:t/>
            </a:r>
            <a:endParaRPr b="1" i="1" sz="40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4000"/>
              <a:buFont typeface="Calibri"/>
              <a:buNone/>
            </a:pPr>
            <a:r>
              <a:t/>
            </a:r>
            <a:endParaRPr b="1" i="1" sz="4000">
              <a:solidFill>
                <a:schemeClr val="dk1"/>
              </a:solidFill>
              <a:latin typeface="Calibri"/>
              <a:ea typeface="Calibri"/>
              <a:cs typeface="Calibri"/>
              <a:sym typeface="Calibri"/>
            </a:endParaRPr>
          </a:p>
        </p:txBody>
      </p:sp>
      <p:sp>
        <p:nvSpPr>
          <p:cNvPr id="578" name="Google Shape;578;p37"/>
          <p:cNvSpPr txBox="1"/>
          <p:nvPr/>
        </p:nvSpPr>
        <p:spPr>
          <a:xfrm>
            <a:off x="7555074" y="6354824"/>
            <a:ext cx="2129618" cy="26160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93B64E"/>
                </a:solidFill>
                <a:latin typeface="Calibri"/>
                <a:ea typeface="Calibri"/>
                <a:cs typeface="Calibri"/>
                <a:sym typeface="Calibri"/>
              </a:rPr>
              <a:t>www.no-smoke.org</a:t>
            </a:r>
            <a:endParaRPr/>
          </a:p>
        </p:txBody>
      </p:sp>
      <p:sp>
        <p:nvSpPr>
          <p:cNvPr id="579" name="Google Shape;579;p37"/>
          <p:cNvSpPr txBox="1"/>
          <p:nvPr>
            <p:ph type="title"/>
          </p:nvPr>
        </p:nvSpPr>
        <p:spPr>
          <a:xfrm>
            <a:off x="-122245" y="74185"/>
            <a:ext cx="8315319"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Calibri"/>
              <a:buNone/>
            </a:pPr>
            <a:r>
              <a:rPr lang="en-US" sz="3200"/>
              <a:t>Anticipate Opposition Arguments and Tactics</a:t>
            </a:r>
            <a:endParaRPr/>
          </a:p>
        </p:txBody>
      </p:sp>
      <p:sp>
        <p:nvSpPr>
          <p:cNvPr id="580" name="Google Shape;580;p37"/>
          <p:cNvSpPr/>
          <p:nvPr/>
        </p:nvSpPr>
        <p:spPr>
          <a:xfrm>
            <a:off x="42291"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4" name="Shape 584"/>
        <p:cNvGrpSpPr/>
        <p:nvPr/>
      </p:nvGrpSpPr>
      <p:grpSpPr>
        <a:xfrm>
          <a:off x="0" y="0"/>
          <a:ext cx="0" cy="0"/>
          <a:chOff x="0" y="0"/>
          <a:chExt cx="0" cy="0"/>
        </a:xfrm>
      </p:grpSpPr>
      <p:sp>
        <p:nvSpPr>
          <p:cNvPr id="585" name="Google Shape;585;p38"/>
          <p:cNvSpPr txBox="1"/>
          <p:nvPr>
            <p:ph type="title"/>
          </p:nvPr>
        </p:nvSpPr>
        <p:spPr>
          <a:xfrm>
            <a:off x="42291" y="-50215"/>
            <a:ext cx="9112933" cy="156966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Anticipate Opposition Arguments and Tactics</a:t>
            </a:r>
            <a:endParaRPr/>
          </a:p>
        </p:txBody>
      </p:sp>
      <p:pic>
        <p:nvPicPr>
          <p:cNvPr id="586" name="Google Shape;586;p38"/>
          <p:cNvPicPr preferRelativeResize="0"/>
          <p:nvPr>
            <p:ph idx="1" type="body"/>
          </p:nvPr>
        </p:nvPicPr>
        <p:blipFill rotWithShape="1">
          <a:blip r:embed="rId3">
            <a:alphaModFix/>
          </a:blip>
          <a:srcRect b="0" l="0" r="0" t="0"/>
          <a:stretch/>
        </p:blipFill>
        <p:spPr>
          <a:xfrm rot="-310601">
            <a:off x="883836" y="1936464"/>
            <a:ext cx="3375828" cy="435133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587" name="Google Shape;587;p38"/>
          <p:cNvSpPr txBox="1"/>
          <p:nvPr>
            <p:ph idx="2" type="body"/>
          </p:nvPr>
        </p:nvSpPr>
        <p:spPr>
          <a:xfrm>
            <a:off x="471052" y="994354"/>
            <a:ext cx="8736256" cy="136562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None/>
            </a:pPr>
            <a:r>
              <a:rPr lang="en-US" sz="2400">
                <a:solidFill>
                  <a:schemeClr val="accent1"/>
                </a:solidFill>
              </a:rPr>
              <a:t>Be proactive about addressing concerns and dispelling the myths</a:t>
            </a:r>
            <a:endParaRPr/>
          </a:p>
          <a:p>
            <a:pPr indent="0" lvl="0" marL="0" rtl="0" algn="l">
              <a:lnSpc>
                <a:spcPct val="90000"/>
              </a:lnSpc>
              <a:spcBef>
                <a:spcPts val="1000"/>
              </a:spcBef>
              <a:spcAft>
                <a:spcPts val="0"/>
              </a:spcAft>
              <a:buClr>
                <a:schemeClr val="dk1"/>
              </a:buClr>
              <a:buSzPts val="2400"/>
              <a:buNone/>
            </a:pPr>
            <a:r>
              <a:t/>
            </a:r>
            <a:endParaRPr sz="2400">
              <a:solidFill>
                <a:schemeClr val="accent1"/>
              </a:solidFill>
            </a:endParaRPr>
          </a:p>
        </p:txBody>
      </p:sp>
      <p:pic>
        <p:nvPicPr>
          <p:cNvPr id="588" name="Google Shape;588;p38"/>
          <p:cNvPicPr preferRelativeResize="0"/>
          <p:nvPr/>
        </p:nvPicPr>
        <p:blipFill rotWithShape="1">
          <a:blip r:embed="rId4">
            <a:alphaModFix/>
          </a:blip>
          <a:srcRect b="0" l="0" r="0" t="0"/>
          <a:stretch/>
        </p:blipFill>
        <p:spPr>
          <a:xfrm rot="1087092">
            <a:off x="5245618" y="2327732"/>
            <a:ext cx="3132288" cy="4064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89" name="Google Shape;589;p38"/>
          <p:cNvPicPr preferRelativeResize="0"/>
          <p:nvPr/>
        </p:nvPicPr>
        <p:blipFill rotWithShape="1">
          <a:blip r:embed="rId5">
            <a:alphaModFix/>
          </a:blip>
          <a:srcRect b="0" l="0" r="0" t="0"/>
          <a:stretch/>
        </p:blipFill>
        <p:spPr>
          <a:xfrm rot="304857">
            <a:off x="3682146" y="1922410"/>
            <a:ext cx="3101808" cy="4064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90" name="Google Shape;590;p38"/>
          <p:cNvSpPr/>
          <p:nvPr/>
        </p:nvSpPr>
        <p:spPr>
          <a:xfrm>
            <a:off x="42291" y="0"/>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ADVOCATE FOR POLICY CHANGE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95" name="Shape 595"/>
        <p:cNvGrpSpPr/>
        <p:nvPr/>
      </p:nvGrpSpPr>
      <p:grpSpPr>
        <a:xfrm>
          <a:off x="0" y="0"/>
          <a:ext cx="0" cy="0"/>
          <a:chOff x="0" y="0"/>
          <a:chExt cx="0" cy="0"/>
        </a:xfrm>
      </p:grpSpPr>
      <p:grpSp>
        <p:nvGrpSpPr>
          <p:cNvPr id="596" name="Google Shape;596;p39"/>
          <p:cNvGrpSpPr/>
          <p:nvPr/>
        </p:nvGrpSpPr>
        <p:grpSpPr>
          <a:xfrm>
            <a:off x="725978" y="2253640"/>
            <a:ext cx="7194549" cy="3547683"/>
            <a:chOff x="0" y="1777"/>
            <a:chExt cx="7194549" cy="3547683"/>
          </a:xfrm>
        </p:grpSpPr>
        <p:sp>
          <p:nvSpPr>
            <p:cNvPr id="597" name="Google Shape;597;p39"/>
            <p:cNvSpPr/>
            <p:nvPr/>
          </p:nvSpPr>
          <p:spPr>
            <a:xfrm rot="5400000">
              <a:off x="4550348" y="-1873046"/>
              <a:ext cx="683890" cy="4604512"/>
            </a:xfrm>
            <a:prstGeom prst="round2SameRect">
              <a:avLst>
                <a:gd fmla="val 16667" name="adj1"/>
                <a:gd fmla="val 0" name="adj2"/>
              </a:avLst>
            </a:prstGeom>
            <a:solidFill>
              <a:srgbClr val="CFDEEF">
                <a:alpha val="89803"/>
              </a:srgbClr>
            </a:solidFill>
            <a:ln cap="flat" cmpd="sng" w="12700">
              <a:solidFill>
                <a:srgbClr val="CFDEE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9"/>
            <p:cNvSpPr txBox="1"/>
            <p:nvPr/>
          </p:nvSpPr>
          <p:spPr>
            <a:xfrm>
              <a:off x="2590038" y="120649"/>
              <a:ext cx="4571127" cy="617120"/>
            </a:xfrm>
            <a:prstGeom prst="rect">
              <a:avLst/>
            </a:prstGeom>
            <a:noFill/>
            <a:ln>
              <a:noFill/>
            </a:ln>
          </p:spPr>
          <p:txBody>
            <a:bodyPr anchorCtr="0" anchor="ctr" bIns="123825" lIns="247650" spcFirstLastPara="1" rIns="247650" wrap="square" tIns="123825">
              <a:noAutofit/>
            </a:bodyPr>
            <a:lstStyle/>
            <a:p>
              <a:pPr indent="-228600" lvl="1" marL="228600" marR="0" rtl="0" algn="l">
                <a:lnSpc>
                  <a:spcPct val="90000"/>
                </a:lnSpc>
                <a:spcBef>
                  <a:spcPts val="0"/>
                </a:spcBef>
                <a:spcAft>
                  <a:spcPts val="0"/>
                </a:spcAft>
                <a:buClr>
                  <a:schemeClr val="dk1"/>
                </a:buClr>
                <a:buSzPts val="2000"/>
                <a:buFont typeface="Calibri"/>
                <a:buNone/>
              </a:pPr>
              <a:r>
                <a:rPr b="1" i="1" lang="en-US" sz="2000" u="none" cap="none" strike="noStrike">
                  <a:solidFill>
                    <a:schemeClr val="dk1"/>
                  </a:solidFill>
                  <a:latin typeface="Calibri"/>
                  <a:ea typeface="Calibri"/>
                  <a:cs typeface="Calibri"/>
                  <a:sym typeface="Calibri"/>
                </a:rPr>
                <a:t>Educate your base  </a:t>
              </a:r>
              <a:endParaRPr b="0" i="0" sz="2000" u="none" cap="none" strike="noStrike">
                <a:solidFill>
                  <a:schemeClr val="dk1"/>
                </a:solidFill>
                <a:latin typeface="Calibri"/>
                <a:ea typeface="Calibri"/>
                <a:cs typeface="Calibri"/>
                <a:sym typeface="Calibri"/>
              </a:endParaRPr>
            </a:p>
          </p:txBody>
        </p:sp>
        <p:sp>
          <p:nvSpPr>
            <p:cNvPr id="599" name="Google Shape;599;p39"/>
            <p:cNvSpPr/>
            <p:nvPr/>
          </p:nvSpPr>
          <p:spPr>
            <a:xfrm>
              <a:off x="0" y="1777"/>
              <a:ext cx="2590038" cy="854863"/>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9"/>
            <p:cNvSpPr txBox="1"/>
            <p:nvPr/>
          </p:nvSpPr>
          <p:spPr>
            <a:xfrm>
              <a:off x="41731" y="43508"/>
              <a:ext cx="2506576" cy="771401"/>
            </a:xfrm>
            <a:prstGeom prst="rect">
              <a:avLst/>
            </a:prstGeom>
            <a:noFill/>
            <a:ln>
              <a:noFill/>
            </a:ln>
          </p:spPr>
          <p:txBody>
            <a:bodyPr anchorCtr="0" anchor="ctr" bIns="66675" lIns="133350" spcFirstLastPara="1" rIns="133350" wrap="square" tIns="66675">
              <a:noAutofit/>
            </a:bodyPr>
            <a:lstStyle/>
            <a:p>
              <a:pPr indent="0" lvl="0" marL="0" marR="0" rtl="0" algn="ctr">
                <a:lnSpc>
                  <a:spcPct val="90000"/>
                </a:lnSpc>
                <a:spcBef>
                  <a:spcPts val="0"/>
                </a:spcBef>
                <a:spcAft>
                  <a:spcPts val="0"/>
                </a:spcAft>
                <a:buClr>
                  <a:schemeClr val="lt1"/>
                </a:buClr>
                <a:buSzPts val="3500"/>
                <a:buFont typeface="Calibri"/>
                <a:buNone/>
              </a:pPr>
              <a:r>
                <a:rPr b="1" i="1" lang="en-US" sz="3500">
                  <a:solidFill>
                    <a:schemeClr val="lt1"/>
                  </a:solidFill>
                  <a:latin typeface="Calibri"/>
                  <a:ea typeface="Calibri"/>
                  <a:cs typeface="Calibri"/>
                  <a:sym typeface="Calibri"/>
                </a:rPr>
                <a:t>Knowledge </a:t>
              </a:r>
              <a:endParaRPr sz="3500">
                <a:solidFill>
                  <a:schemeClr val="lt1"/>
                </a:solidFill>
                <a:latin typeface="Calibri"/>
                <a:ea typeface="Calibri"/>
                <a:cs typeface="Calibri"/>
                <a:sym typeface="Calibri"/>
              </a:endParaRPr>
            </a:p>
          </p:txBody>
        </p:sp>
        <p:sp>
          <p:nvSpPr>
            <p:cNvPr id="601" name="Google Shape;601;p39"/>
            <p:cNvSpPr/>
            <p:nvPr/>
          </p:nvSpPr>
          <p:spPr>
            <a:xfrm rot="5400000">
              <a:off x="4550348" y="-975440"/>
              <a:ext cx="683890" cy="4604512"/>
            </a:xfrm>
            <a:prstGeom prst="round2SameRect">
              <a:avLst>
                <a:gd fmla="val 16667" name="adj1"/>
                <a:gd fmla="val 0" name="adj2"/>
              </a:avLst>
            </a:prstGeom>
            <a:solidFill>
              <a:srgbClr val="CDEAE8">
                <a:alpha val="89803"/>
              </a:srgbClr>
            </a:solidFill>
            <a:ln cap="flat" cmpd="sng" w="12700">
              <a:solidFill>
                <a:srgbClr val="CDEAE8">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9"/>
            <p:cNvSpPr txBox="1"/>
            <p:nvPr/>
          </p:nvSpPr>
          <p:spPr>
            <a:xfrm>
              <a:off x="2590038" y="1018255"/>
              <a:ext cx="4571127" cy="617120"/>
            </a:xfrm>
            <a:prstGeom prst="rect">
              <a:avLst/>
            </a:prstGeom>
            <a:noFill/>
            <a:ln>
              <a:noFill/>
            </a:ln>
          </p:spPr>
          <p:txBody>
            <a:bodyPr anchorCtr="0" anchor="ctr" bIns="123825" lIns="247650" spcFirstLastPara="1" rIns="247650" wrap="square" tIns="123825">
              <a:noAutofit/>
            </a:bodyPr>
            <a:lstStyle/>
            <a:p>
              <a:pPr indent="-228600" lvl="1" marL="228600" marR="0" rtl="0" algn="l">
                <a:lnSpc>
                  <a:spcPct val="90000"/>
                </a:lnSpc>
                <a:spcBef>
                  <a:spcPts val="0"/>
                </a:spcBef>
                <a:spcAft>
                  <a:spcPts val="0"/>
                </a:spcAft>
                <a:buClr>
                  <a:schemeClr val="dk1"/>
                </a:buClr>
                <a:buSzPts val="2000"/>
                <a:buFont typeface="Calibri"/>
                <a:buNone/>
              </a:pPr>
              <a:r>
                <a:rPr b="1" i="1" lang="en-US" sz="2000" u="none" cap="none" strike="noStrike">
                  <a:solidFill>
                    <a:schemeClr val="dk1"/>
                  </a:solidFill>
                  <a:latin typeface="Calibri"/>
                  <a:ea typeface="Calibri"/>
                  <a:cs typeface="Calibri"/>
                  <a:sym typeface="Calibri"/>
                </a:rPr>
                <a:t>Provide opportunities to speak up and speak out</a:t>
              </a:r>
              <a:endParaRPr b="0" i="0" sz="2000" u="none" cap="none" strike="noStrike">
                <a:solidFill>
                  <a:schemeClr val="dk1"/>
                </a:solidFill>
                <a:latin typeface="Calibri"/>
                <a:ea typeface="Calibri"/>
                <a:cs typeface="Calibri"/>
                <a:sym typeface="Calibri"/>
              </a:endParaRPr>
            </a:p>
          </p:txBody>
        </p:sp>
        <p:sp>
          <p:nvSpPr>
            <p:cNvPr id="603" name="Google Shape;603;p39"/>
            <p:cNvSpPr/>
            <p:nvPr/>
          </p:nvSpPr>
          <p:spPr>
            <a:xfrm>
              <a:off x="0" y="899383"/>
              <a:ext cx="2590038" cy="854863"/>
            </a:xfrm>
            <a:prstGeom prst="roundRect">
              <a:avLst>
                <a:gd fmla="val 16667" name="adj"/>
              </a:avLst>
            </a:prstGeom>
            <a:solidFill>
              <a:srgbClr val="50C9B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9"/>
            <p:cNvSpPr txBox="1"/>
            <p:nvPr/>
          </p:nvSpPr>
          <p:spPr>
            <a:xfrm>
              <a:off x="41731" y="941114"/>
              <a:ext cx="2506576" cy="771401"/>
            </a:xfrm>
            <a:prstGeom prst="rect">
              <a:avLst/>
            </a:prstGeom>
            <a:noFill/>
            <a:ln>
              <a:noFill/>
            </a:ln>
          </p:spPr>
          <p:txBody>
            <a:bodyPr anchorCtr="0" anchor="ctr" bIns="66675" lIns="133350" spcFirstLastPara="1" rIns="133350" wrap="square" tIns="66675">
              <a:noAutofit/>
            </a:bodyPr>
            <a:lstStyle/>
            <a:p>
              <a:pPr indent="0" lvl="0" marL="0" marR="0" rtl="0" algn="ctr">
                <a:lnSpc>
                  <a:spcPct val="90000"/>
                </a:lnSpc>
                <a:spcBef>
                  <a:spcPts val="0"/>
                </a:spcBef>
                <a:spcAft>
                  <a:spcPts val="0"/>
                </a:spcAft>
                <a:buClr>
                  <a:schemeClr val="lt1"/>
                </a:buClr>
                <a:buSzPts val="3500"/>
                <a:buFont typeface="Calibri"/>
                <a:buNone/>
              </a:pPr>
              <a:r>
                <a:rPr b="1" i="1" lang="en-US" sz="3500">
                  <a:solidFill>
                    <a:schemeClr val="lt1"/>
                  </a:solidFill>
                  <a:latin typeface="Calibri"/>
                  <a:ea typeface="Calibri"/>
                  <a:cs typeface="Calibri"/>
                  <a:sym typeface="Calibri"/>
                </a:rPr>
                <a:t>Voice </a:t>
              </a:r>
              <a:endParaRPr sz="3500">
                <a:solidFill>
                  <a:schemeClr val="lt1"/>
                </a:solidFill>
                <a:latin typeface="Calibri"/>
                <a:ea typeface="Calibri"/>
                <a:cs typeface="Calibri"/>
                <a:sym typeface="Calibri"/>
              </a:endParaRPr>
            </a:p>
          </p:txBody>
        </p:sp>
        <p:sp>
          <p:nvSpPr>
            <p:cNvPr id="605" name="Google Shape;605;p39"/>
            <p:cNvSpPr/>
            <p:nvPr/>
          </p:nvSpPr>
          <p:spPr>
            <a:xfrm rot="5400000">
              <a:off x="4550348" y="-77833"/>
              <a:ext cx="683890" cy="4604512"/>
            </a:xfrm>
            <a:prstGeom prst="round2SameRect">
              <a:avLst>
                <a:gd fmla="val 16667" name="adj1"/>
                <a:gd fmla="val 0" name="adj2"/>
              </a:avLst>
            </a:prstGeom>
            <a:solidFill>
              <a:srgbClr val="CCE6D4">
                <a:alpha val="89803"/>
              </a:srgbClr>
            </a:solidFill>
            <a:ln cap="flat" cmpd="sng" w="12700">
              <a:solidFill>
                <a:srgbClr val="CCE6D4">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9"/>
            <p:cNvSpPr txBox="1"/>
            <p:nvPr/>
          </p:nvSpPr>
          <p:spPr>
            <a:xfrm>
              <a:off x="2590038" y="1915862"/>
              <a:ext cx="4571127" cy="617120"/>
            </a:xfrm>
            <a:prstGeom prst="rect">
              <a:avLst/>
            </a:prstGeom>
            <a:noFill/>
            <a:ln>
              <a:noFill/>
            </a:ln>
          </p:spPr>
          <p:txBody>
            <a:bodyPr anchorCtr="0" anchor="ctr" bIns="123825" lIns="247650" spcFirstLastPara="1" rIns="247650" wrap="square" tIns="123825">
              <a:noAutofit/>
            </a:bodyPr>
            <a:lstStyle/>
            <a:p>
              <a:pPr indent="-171450" lvl="1" marL="171450" marR="0" rtl="0" algn="l">
                <a:lnSpc>
                  <a:spcPct val="90000"/>
                </a:lnSpc>
                <a:spcBef>
                  <a:spcPts val="0"/>
                </a:spcBef>
                <a:spcAft>
                  <a:spcPts val="0"/>
                </a:spcAft>
                <a:buClr>
                  <a:schemeClr val="dk1"/>
                </a:buClr>
                <a:buSzPts val="1600"/>
                <a:buFont typeface="Calibri"/>
                <a:buNone/>
              </a:pPr>
              <a:r>
                <a:rPr b="1" i="1" lang="en-US" sz="1600" u="none" cap="none" strike="noStrike">
                  <a:solidFill>
                    <a:schemeClr val="dk1"/>
                  </a:solidFill>
                  <a:latin typeface="Calibri"/>
                  <a:ea typeface="Calibri"/>
                  <a:cs typeface="Calibri"/>
                  <a:sym typeface="Calibri"/>
                </a:rPr>
                <a:t>Now that they’re on your side, give them an action: </a:t>
              </a:r>
              <a:r>
                <a:rPr b="1" i="1" lang="en-US" sz="1200" u="none" cap="none" strike="noStrike">
                  <a:solidFill>
                    <a:schemeClr val="dk1"/>
                  </a:solidFill>
                  <a:latin typeface="Calibri"/>
                  <a:ea typeface="Calibri"/>
                  <a:cs typeface="Calibri"/>
                  <a:sym typeface="Calibri"/>
                </a:rPr>
                <a:t>Sign a postcard, make a phone call, write a statement, LTE, attend a mtg, sign a petition</a:t>
              </a:r>
              <a:endParaRPr b="0" i="0" sz="1600" u="none" cap="none" strike="noStrike">
                <a:solidFill>
                  <a:schemeClr val="dk1"/>
                </a:solidFill>
                <a:latin typeface="Calibri"/>
                <a:ea typeface="Calibri"/>
                <a:cs typeface="Calibri"/>
                <a:sym typeface="Calibri"/>
              </a:endParaRPr>
            </a:p>
          </p:txBody>
        </p:sp>
        <p:sp>
          <p:nvSpPr>
            <p:cNvPr id="607" name="Google Shape;607;p39"/>
            <p:cNvSpPr/>
            <p:nvPr/>
          </p:nvSpPr>
          <p:spPr>
            <a:xfrm>
              <a:off x="0" y="1796990"/>
              <a:ext cx="2590038" cy="854863"/>
            </a:xfrm>
            <a:prstGeom prst="roundRect">
              <a:avLst>
                <a:gd fmla="val 16667" name="adj"/>
              </a:avLst>
            </a:prstGeom>
            <a:solidFill>
              <a:srgbClr val="48BD6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9"/>
            <p:cNvSpPr txBox="1"/>
            <p:nvPr/>
          </p:nvSpPr>
          <p:spPr>
            <a:xfrm>
              <a:off x="41731" y="1838721"/>
              <a:ext cx="2506576" cy="771401"/>
            </a:xfrm>
            <a:prstGeom prst="rect">
              <a:avLst/>
            </a:prstGeom>
            <a:noFill/>
            <a:ln>
              <a:noFill/>
            </a:ln>
          </p:spPr>
          <p:txBody>
            <a:bodyPr anchorCtr="0" anchor="ctr" bIns="66675" lIns="133350" spcFirstLastPara="1" rIns="133350" wrap="square" tIns="66675">
              <a:noAutofit/>
            </a:bodyPr>
            <a:lstStyle/>
            <a:p>
              <a:pPr indent="0" lvl="0" marL="0" marR="0" rtl="0" algn="ctr">
                <a:lnSpc>
                  <a:spcPct val="90000"/>
                </a:lnSpc>
                <a:spcBef>
                  <a:spcPts val="0"/>
                </a:spcBef>
                <a:spcAft>
                  <a:spcPts val="0"/>
                </a:spcAft>
                <a:buClr>
                  <a:schemeClr val="lt1"/>
                </a:buClr>
                <a:buSzPts val="3500"/>
                <a:buFont typeface="Calibri"/>
                <a:buNone/>
              </a:pPr>
              <a:r>
                <a:rPr b="1" i="1" lang="en-US" sz="3500">
                  <a:solidFill>
                    <a:schemeClr val="lt1"/>
                  </a:solidFill>
                  <a:latin typeface="Calibri"/>
                  <a:ea typeface="Calibri"/>
                  <a:cs typeface="Calibri"/>
                  <a:sym typeface="Calibri"/>
                </a:rPr>
                <a:t>Action </a:t>
              </a:r>
              <a:endParaRPr sz="3500">
                <a:solidFill>
                  <a:schemeClr val="lt1"/>
                </a:solidFill>
                <a:latin typeface="Calibri"/>
                <a:ea typeface="Calibri"/>
                <a:cs typeface="Calibri"/>
                <a:sym typeface="Calibri"/>
              </a:endParaRPr>
            </a:p>
          </p:txBody>
        </p:sp>
        <p:sp>
          <p:nvSpPr>
            <p:cNvPr id="609" name="Google Shape;609;p39"/>
            <p:cNvSpPr/>
            <p:nvPr/>
          </p:nvSpPr>
          <p:spPr>
            <a:xfrm rot="5400000">
              <a:off x="4550348" y="819772"/>
              <a:ext cx="683890" cy="4604512"/>
            </a:xfrm>
            <a:prstGeom prst="round2SameRect">
              <a:avLst>
                <a:gd fmla="val 16667" name="adj1"/>
                <a:gd fmla="val 0" name="adj2"/>
              </a:avLst>
            </a:prstGeom>
            <a:solidFill>
              <a:srgbClr val="D3E1CC">
                <a:alpha val="89803"/>
              </a:srgbClr>
            </a:solidFill>
            <a:ln cap="flat" cmpd="sng" w="12700">
              <a:solidFill>
                <a:srgbClr val="D3E1CC">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9"/>
            <p:cNvSpPr txBox="1"/>
            <p:nvPr/>
          </p:nvSpPr>
          <p:spPr>
            <a:xfrm>
              <a:off x="2590038" y="2813468"/>
              <a:ext cx="4571127" cy="617120"/>
            </a:xfrm>
            <a:prstGeom prst="rect">
              <a:avLst/>
            </a:prstGeom>
            <a:noFill/>
            <a:ln>
              <a:noFill/>
            </a:ln>
          </p:spPr>
          <p:txBody>
            <a:bodyPr anchorCtr="0" anchor="ctr" bIns="123825" lIns="247650" spcFirstLastPara="1" rIns="247650" wrap="square" tIns="123825">
              <a:noAutofit/>
            </a:bodyPr>
            <a:lstStyle/>
            <a:p>
              <a:pPr indent="-228600" lvl="1" marL="228600" marR="0" rtl="0" algn="l">
                <a:lnSpc>
                  <a:spcPct val="90000"/>
                </a:lnSpc>
                <a:spcBef>
                  <a:spcPts val="0"/>
                </a:spcBef>
                <a:spcAft>
                  <a:spcPts val="0"/>
                </a:spcAft>
                <a:buClr>
                  <a:schemeClr val="dk1"/>
                </a:buClr>
                <a:buSzPts val="2000"/>
                <a:buFont typeface="Calibri"/>
                <a:buNone/>
              </a:pPr>
              <a:r>
                <a:rPr b="1" i="1" lang="en-US" sz="2000" u="none" cap="none" strike="noStrike">
                  <a:solidFill>
                    <a:schemeClr val="dk1"/>
                  </a:solidFill>
                  <a:latin typeface="Calibri"/>
                  <a:ea typeface="Calibri"/>
                  <a:cs typeface="Calibri"/>
                  <a:sym typeface="Calibri"/>
                </a:rPr>
                <a:t>Who can give you want you want? Are they feeling the heat?</a:t>
              </a:r>
              <a:endParaRPr b="0" i="0" sz="2000" u="none" cap="none" strike="noStrike">
                <a:solidFill>
                  <a:schemeClr val="dk1"/>
                </a:solidFill>
                <a:latin typeface="Calibri"/>
                <a:ea typeface="Calibri"/>
                <a:cs typeface="Calibri"/>
                <a:sym typeface="Calibri"/>
              </a:endParaRPr>
            </a:p>
          </p:txBody>
        </p:sp>
        <p:sp>
          <p:nvSpPr>
            <p:cNvPr id="611" name="Google Shape;611;p39"/>
            <p:cNvSpPr/>
            <p:nvPr/>
          </p:nvSpPr>
          <p:spPr>
            <a:xfrm>
              <a:off x="0" y="2694597"/>
              <a:ext cx="2590038" cy="854863"/>
            </a:xfrm>
            <a:prstGeom prst="roundRect">
              <a:avLst>
                <a:gd fmla="val 16667" name="adj"/>
              </a:avLst>
            </a:prstGeom>
            <a:solidFill>
              <a:srgbClr val="6FAB4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9"/>
            <p:cNvSpPr txBox="1"/>
            <p:nvPr/>
          </p:nvSpPr>
          <p:spPr>
            <a:xfrm>
              <a:off x="41731" y="2736328"/>
              <a:ext cx="2506576" cy="771401"/>
            </a:xfrm>
            <a:prstGeom prst="rect">
              <a:avLst/>
            </a:prstGeom>
            <a:noFill/>
            <a:ln>
              <a:noFill/>
            </a:ln>
          </p:spPr>
          <p:txBody>
            <a:bodyPr anchorCtr="0" anchor="ctr" bIns="66675" lIns="133350" spcFirstLastPara="1" rIns="133350" wrap="square" tIns="66675">
              <a:noAutofit/>
            </a:bodyPr>
            <a:lstStyle/>
            <a:p>
              <a:pPr indent="0" lvl="0" marL="0" marR="0" rtl="0" algn="ctr">
                <a:lnSpc>
                  <a:spcPct val="90000"/>
                </a:lnSpc>
                <a:spcBef>
                  <a:spcPts val="0"/>
                </a:spcBef>
                <a:spcAft>
                  <a:spcPts val="0"/>
                </a:spcAft>
                <a:buClr>
                  <a:schemeClr val="lt1"/>
                </a:buClr>
                <a:buSzPts val="3500"/>
                <a:buFont typeface="Calibri"/>
                <a:buNone/>
              </a:pPr>
              <a:r>
                <a:rPr b="1" i="1" lang="en-US" sz="3500">
                  <a:solidFill>
                    <a:schemeClr val="lt1"/>
                  </a:solidFill>
                  <a:latin typeface="Calibri"/>
                  <a:ea typeface="Calibri"/>
                  <a:cs typeface="Calibri"/>
                  <a:sym typeface="Calibri"/>
                </a:rPr>
                <a:t>Power </a:t>
              </a:r>
              <a:endParaRPr sz="3500">
                <a:solidFill>
                  <a:schemeClr val="lt1"/>
                </a:solidFill>
                <a:latin typeface="Calibri"/>
                <a:ea typeface="Calibri"/>
                <a:cs typeface="Calibri"/>
                <a:sym typeface="Calibri"/>
              </a:endParaRPr>
            </a:p>
          </p:txBody>
        </p:sp>
      </p:grpSp>
      <p:sp>
        <p:nvSpPr>
          <p:cNvPr id="613" name="Google Shape;613;p39"/>
          <p:cNvSpPr txBox="1"/>
          <p:nvPr>
            <p:ph type="title"/>
          </p:nvPr>
        </p:nvSpPr>
        <p:spPr>
          <a:xfrm>
            <a:off x="623888" y="1709740"/>
            <a:ext cx="7886700" cy="20218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D30A15"/>
              </a:buClr>
              <a:buSzPts val="5400"/>
              <a:buFont typeface="Calibri"/>
              <a:buNone/>
            </a:pPr>
            <a:r>
              <a:rPr b="1" lang="en-US" sz="5400">
                <a:solidFill>
                  <a:srgbClr val="D30A15"/>
                </a:solidFill>
              </a:rPr>
              <a:t>Building Power for a Successful Campaign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 name="Shape 124"/>
        <p:cNvGrpSpPr/>
        <p:nvPr/>
      </p:nvGrpSpPr>
      <p:grpSpPr>
        <a:xfrm>
          <a:off x="0" y="0"/>
          <a:ext cx="0" cy="0"/>
          <a:chOff x="0" y="0"/>
          <a:chExt cx="0" cy="0"/>
        </a:xfrm>
      </p:grpSpPr>
      <p:sp>
        <p:nvSpPr>
          <p:cNvPr id="125" name="Google Shape;125;p4"/>
          <p:cNvSpPr txBox="1"/>
          <p:nvPr>
            <p:ph type="title"/>
          </p:nvPr>
        </p:nvSpPr>
        <p:spPr>
          <a:xfrm>
            <a:off x="800100" y="4531108"/>
            <a:ext cx="7543800" cy="171907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lang="en-US" sz="4400" cap="none"/>
              <a:t>STEPS TO SUCCESS:</a:t>
            </a:r>
            <a:br>
              <a:rPr b="1" lang="en-US" sz="4400" cap="none"/>
            </a:br>
            <a:r>
              <a:rPr b="1" lang="en-US" sz="3600" cap="none"/>
              <a:t>LOCAL POLICY CHANGE</a:t>
            </a:r>
            <a:endParaRPr sz="4800"/>
          </a:p>
        </p:txBody>
      </p:sp>
      <p:grpSp>
        <p:nvGrpSpPr>
          <p:cNvPr id="126" name="Google Shape;126;p4"/>
          <p:cNvGrpSpPr/>
          <p:nvPr/>
        </p:nvGrpSpPr>
        <p:grpSpPr>
          <a:xfrm>
            <a:off x="1279353" y="451676"/>
            <a:ext cx="6242392" cy="4077400"/>
            <a:chOff x="822153" y="2030"/>
            <a:chExt cx="6242392" cy="4077400"/>
          </a:xfrm>
        </p:grpSpPr>
        <p:sp>
          <p:nvSpPr>
            <p:cNvPr id="127" name="Google Shape;127;p4"/>
            <p:cNvSpPr/>
            <p:nvPr/>
          </p:nvSpPr>
          <p:spPr>
            <a:xfrm>
              <a:off x="2624513" y="497558"/>
              <a:ext cx="384356" cy="91440"/>
            </a:xfrm>
            <a:custGeom>
              <a:rect b="b" l="l" r="r" t="t"/>
              <a:pathLst>
                <a:path extrusionOk="0" h="120000" w="120000">
                  <a:moveTo>
                    <a:pt x="0" y="60000"/>
                  </a:moveTo>
                  <a:lnTo>
                    <a:pt x="120000" y="60000"/>
                  </a:lnTo>
                </a:path>
              </a:pathLst>
            </a:custGeom>
            <a:noFill/>
            <a:ln cap="flat" cmpd="sng" w="9525">
              <a:solidFill>
                <a:schemeClr val="accent2"/>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
            <p:cNvSpPr txBox="1"/>
            <p:nvPr/>
          </p:nvSpPr>
          <p:spPr>
            <a:xfrm>
              <a:off x="2806317" y="541203"/>
              <a:ext cx="20747" cy="41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29" name="Google Shape;129;p4"/>
            <p:cNvSpPr/>
            <p:nvPr/>
          </p:nvSpPr>
          <p:spPr>
            <a:xfrm>
              <a:off x="822153" y="2030"/>
              <a:ext cx="1804159" cy="1082495"/>
            </a:xfrm>
            <a:prstGeom prst="rect">
              <a:avLst/>
            </a:prstGeom>
            <a:solidFill>
              <a:schemeClr val="accent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
            <p:cNvSpPr txBox="1"/>
            <p:nvPr/>
          </p:nvSpPr>
          <p:spPr>
            <a:xfrm>
              <a:off x="822153" y="2030"/>
              <a:ext cx="1804159" cy="1082495"/>
            </a:xfrm>
            <a:prstGeom prst="rect">
              <a:avLst/>
            </a:prstGeom>
            <a:noFill/>
            <a:ln>
              <a:noFill/>
            </a:ln>
          </p:spPr>
          <p:txBody>
            <a:bodyPr anchorCtr="0" anchor="ctr" bIns="92775" lIns="88400" spcFirstLastPara="1" rIns="88400" wrap="square" tIns="92775">
              <a:noAutofit/>
            </a:bodyPr>
            <a:lstStyle/>
            <a:p>
              <a:pPr indent="0" lvl="0" marL="0" marR="0" rtl="0" algn="ctr">
                <a:lnSpc>
                  <a:spcPct val="90000"/>
                </a:lnSpc>
                <a:spcBef>
                  <a:spcPts val="0"/>
                </a:spcBef>
                <a:spcAft>
                  <a:spcPts val="0"/>
                </a:spcAft>
                <a:buClr>
                  <a:schemeClr val="lt1"/>
                </a:buClr>
                <a:buSzPts val="2100"/>
                <a:buFont typeface="Calibri"/>
                <a:buNone/>
              </a:pPr>
              <a:r>
                <a:rPr b="1" lang="en-US" sz="2100">
                  <a:solidFill>
                    <a:schemeClr val="lt1"/>
                  </a:solidFill>
                  <a:latin typeface="Calibri"/>
                  <a:ea typeface="Calibri"/>
                  <a:cs typeface="Calibri"/>
                  <a:sym typeface="Calibri"/>
                </a:rPr>
                <a:t>ASSESS CURRENT POLICIES</a:t>
              </a:r>
              <a:endParaRPr sz="2100">
                <a:solidFill>
                  <a:schemeClr val="lt1"/>
                </a:solidFill>
                <a:latin typeface="Calibri"/>
                <a:ea typeface="Calibri"/>
                <a:cs typeface="Calibri"/>
                <a:sym typeface="Calibri"/>
              </a:endParaRPr>
            </a:p>
          </p:txBody>
        </p:sp>
        <p:sp>
          <p:nvSpPr>
            <p:cNvPr id="131" name="Google Shape;131;p4"/>
            <p:cNvSpPr/>
            <p:nvPr/>
          </p:nvSpPr>
          <p:spPr>
            <a:xfrm>
              <a:off x="4843629" y="497558"/>
              <a:ext cx="384356" cy="91440"/>
            </a:xfrm>
            <a:custGeom>
              <a:rect b="b" l="l" r="r" t="t"/>
              <a:pathLst>
                <a:path extrusionOk="0" h="120000" w="120000">
                  <a:moveTo>
                    <a:pt x="0" y="60000"/>
                  </a:moveTo>
                  <a:lnTo>
                    <a:pt x="120000" y="60000"/>
                  </a:lnTo>
                </a:path>
              </a:pathLst>
            </a:custGeom>
            <a:noFill/>
            <a:ln cap="flat" cmpd="sng" w="9525">
              <a:solidFill>
                <a:schemeClr val="accent3"/>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
            <p:cNvSpPr txBox="1"/>
            <p:nvPr/>
          </p:nvSpPr>
          <p:spPr>
            <a:xfrm>
              <a:off x="5025434" y="541203"/>
              <a:ext cx="20747" cy="41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33" name="Google Shape;133;p4"/>
            <p:cNvSpPr/>
            <p:nvPr/>
          </p:nvSpPr>
          <p:spPr>
            <a:xfrm>
              <a:off x="3041270" y="2030"/>
              <a:ext cx="1804159" cy="1082495"/>
            </a:xfrm>
            <a:prstGeom prst="rect">
              <a:avLst/>
            </a:prstGeom>
            <a:solidFill>
              <a:schemeClr val="accent3"/>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
            <p:cNvSpPr txBox="1"/>
            <p:nvPr/>
          </p:nvSpPr>
          <p:spPr>
            <a:xfrm>
              <a:off x="3041270" y="2030"/>
              <a:ext cx="1804159" cy="1082495"/>
            </a:xfrm>
            <a:prstGeom prst="rect">
              <a:avLst/>
            </a:prstGeom>
            <a:noFill/>
            <a:ln>
              <a:noFill/>
            </a:ln>
          </p:spPr>
          <p:txBody>
            <a:bodyPr anchorCtr="0" anchor="ctr" bIns="92775" lIns="88400" spcFirstLastPara="1" rIns="88400" wrap="square" tIns="92775">
              <a:noAutofit/>
            </a:bodyPr>
            <a:lstStyle/>
            <a:p>
              <a:pPr indent="0" lvl="0" marL="0" marR="0" rtl="0" algn="ctr">
                <a:lnSpc>
                  <a:spcPct val="90000"/>
                </a:lnSpc>
                <a:spcBef>
                  <a:spcPts val="0"/>
                </a:spcBef>
                <a:spcAft>
                  <a:spcPts val="0"/>
                </a:spcAft>
                <a:buClr>
                  <a:schemeClr val="lt1"/>
                </a:buClr>
                <a:buSzPts val="2100"/>
                <a:buFont typeface="Calibri"/>
                <a:buNone/>
              </a:pPr>
              <a:r>
                <a:rPr b="1" lang="en-US" sz="2100">
                  <a:solidFill>
                    <a:schemeClr val="lt1"/>
                  </a:solidFill>
                  <a:latin typeface="Calibri"/>
                  <a:ea typeface="Calibri"/>
                  <a:cs typeface="Calibri"/>
                  <a:sym typeface="Calibri"/>
                </a:rPr>
                <a:t>FORM A COALITION</a:t>
              </a:r>
              <a:endParaRPr sz="2100">
                <a:solidFill>
                  <a:schemeClr val="lt1"/>
                </a:solidFill>
                <a:latin typeface="Calibri"/>
                <a:ea typeface="Calibri"/>
                <a:cs typeface="Calibri"/>
                <a:sym typeface="Calibri"/>
              </a:endParaRPr>
            </a:p>
          </p:txBody>
        </p:sp>
        <p:sp>
          <p:nvSpPr>
            <p:cNvPr id="135" name="Google Shape;135;p4"/>
            <p:cNvSpPr/>
            <p:nvPr/>
          </p:nvSpPr>
          <p:spPr>
            <a:xfrm>
              <a:off x="1724233" y="1082726"/>
              <a:ext cx="4438232" cy="384356"/>
            </a:xfrm>
            <a:custGeom>
              <a:rect b="b" l="l" r="r" t="t"/>
              <a:pathLst>
                <a:path extrusionOk="0" h="120000" w="120000">
                  <a:moveTo>
                    <a:pt x="120000" y="0"/>
                  </a:moveTo>
                  <a:lnTo>
                    <a:pt x="120000" y="65339"/>
                  </a:lnTo>
                  <a:lnTo>
                    <a:pt x="0" y="65339"/>
                  </a:lnTo>
                  <a:lnTo>
                    <a:pt x="0" y="120000"/>
                  </a:lnTo>
                </a:path>
              </a:pathLst>
            </a:custGeom>
            <a:noFill/>
            <a:ln cap="flat" cmpd="sng" w="9525">
              <a:solidFill>
                <a:schemeClr val="accent4"/>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
            <p:cNvSpPr txBox="1"/>
            <p:nvPr/>
          </p:nvSpPr>
          <p:spPr>
            <a:xfrm>
              <a:off x="3831910" y="1272829"/>
              <a:ext cx="222879" cy="41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37" name="Google Shape;137;p4"/>
            <p:cNvSpPr/>
            <p:nvPr/>
          </p:nvSpPr>
          <p:spPr>
            <a:xfrm>
              <a:off x="5260386" y="2030"/>
              <a:ext cx="1804159" cy="1082495"/>
            </a:xfrm>
            <a:prstGeom prst="rect">
              <a:avLst/>
            </a:prstGeom>
            <a:solidFill>
              <a:schemeClr val="accent4"/>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4"/>
            <p:cNvSpPr txBox="1"/>
            <p:nvPr/>
          </p:nvSpPr>
          <p:spPr>
            <a:xfrm>
              <a:off x="5260386" y="2030"/>
              <a:ext cx="1804159" cy="1082495"/>
            </a:xfrm>
            <a:prstGeom prst="rect">
              <a:avLst/>
            </a:prstGeom>
            <a:noFill/>
            <a:ln>
              <a:noFill/>
            </a:ln>
          </p:spPr>
          <p:txBody>
            <a:bodyPr anchorCtr="0" anchor="ctr" bIns="92775" lIns="88400" spcFirstLastPara="1" rIns="88400" wrap="square" tIns="92775">
              <a:noAutofit/>
            </a:bodyPr>
            <a:lstStyle/>
            <a:p>
              <a:pPr indent="0" lvl="0" marL="0" marR="0" rtl="0" algn="ctr">
                <a:lnSpc>
                  <a:spcPct val="90000"/>
                </a:lnSpc>
                <a:spcBef>
                  <a:spcPts val="0"/>
                </a:spcBef>
                <a:spcAft>
                  <a:spcPts val="0"/>
                </a:spcAft>
                <a:buClr>
                  <a:schemeClr val="lt1"/>
                </a:buClr>
                <a:buSzPts val="2100"/>
                <a:buFont typeface="Calibri"/>
                <a:buNone/>
              </a:pPr>
              <a:r>
                <a:rPr b="1" lang="en-US" sz="2100">
                  <a:solidFill>
                    <a:schemeClr val="lt1"/>
                  </a:solidFill>
                  <a:latin typeface="Calibri"/>
                  <a:ea typeface="Calibri"/>
                  <a:cs typeface="Calibri"/>
                  <a:sym typeface="Calibri"/>
                </a:rPr>
                <a:t>ESTABLISH A DATABASE OF SUPPORTERS</a:t>
              </a:r>
              <a:endParaRPr sz="2100">
                <a:solidFill>
                  <a:schemeClr val="lt1"/>
                </a:solidFill>
                <a:latin typeface="Calibri"/>
                <a:ea typeface="Calibri"/>
                <a:cs typeface="Calibri"/>
                <a:sym typeface="Calibri"/>
              </a:endParaRPr>
            </a:p>
          </p:txBody>
        </p:sp>
        <p:sp>
          <p:nvSpPr>
            <p:cNvPr id="139" name="Google Shape;139;p4"/>
            <p:cNvSpPr/>
            <p:nvPr/>
          </p:nvSpPr>
          <p:spPr>
            <a:xfrm>
              <a:off x="2624513" y="1995011"/>
              <a:ext cx="384356" cy="91440"/>
            </a:xfrm>
            <a:custGeom>
              <a:rect b="b" l="l" r="r" t="t"/>
              <a:pathLst>
                <a:path extrusionOk="0" h="120000" w="120000">
                  <a:moveTo>
                    <a:pt x="0" y="60000"/>
                  </a:moveTo>
                  <a:lnTo>
                    <a:pt x="120000" y="60000"/>
                  </a:lnTo>
                </a:path>
              </a:pathLst>
            </a:custGeom>
            <a:noFill/>
            <a:ln cap="flat" cmpd="sng" w="9525">
              <a:solidFill>
                <a:srgbClr val="599BD5"/>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
            <p:cNvSpPr txBox="1"/>
            <p:nvPr/>
          </p:nvSpPr>
          <p:spPr>
            <a:xfrm>
              <a:off x="2806317" y="2038656"/>
              <a:ext cx="20747" cy="41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41" name="Google Shape;141;p4"/>
            <p:cNvSpPr/>
            <p:nvPr/>
          </p:nvSpPr>
          <p:spPr>
            <a:xfrm>
              <a:off x="822153" y="1499483"/>
              <a:ext cx="1804159" cy="1082495"/>
            </a:xfrm>
            <a:prstGeom prst="rect">
              <a:avLst/>
            </a:prstGeom>
            <a:solidFill>
              <a:srgbClr val="599BD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
            <p:cNvSpPr txBox="1"/>
            <p:nvPr/>
          </p:nvSpPr>
          <p:spPr>
            <a:xfrm>
              <a:off x="822153" y="1499483"/>
              <a:ext cx="1804159" cy="1082495"/>
            </a:xfrm>
            <a:prstGeom prst="rect">
              <a:avLst/>
            </a:prstGeom>
            <a:noFill/>
            <a:ln>
              <a:noFill/>
            </a:ln>
          </p:spPr>
          <p:txBody>
            <a:bodyPr anchorCtr="0" anchor="ctr" bIns="92775" lIns="88400" spcFirstLastPara="1" rIns="88400" wrap="square" tIns="92775">
              <a:noAutofit/>
            </a:bodyPr>
            <a:lstStyle/>
            <a:p>
              <a:pPr indent="0" lvl="0" marL="0" marR="0" rtl="0" algn="ctr">
                <a:lnSpc>
                  <a:spcPct val="90000"/>
                </a:lnSpc>
                <a:spcBef>
                  <a:spcPts val="0"/>
                </a:spcBef>
                <a:spcAft>
                  <a:spcPts val="0"/>
                </a:spcAft>
                <a:buClr>
                  <a:schemeClr val="lt1"/>
                </a:buClr>
                <a:buSzPts val="2100"/>
                <a:buFont typeface="Calibri"/>
                <a:buNone/>
              </a:pPr>
              <a:r>
                <a:rPr b="1" lang="en-US" sz="2100">
                  <a:solidFill>
                    <a:schemeClr val="lt1"/>
                  </a:solidFill>
                  <a:latin typeface="Calibri"/>
                  <a:ea typeface="Calibri"/>
                  <a:cs typeface="Calibri"/>
                  <a:sym typeface="Calibri"/>
                </a:rPr>
                <a:t>EDUCATE YOUR COMMUNITY</a:t>
              </a:r>
              <a:endParaRPr sz="2100">
                <a:solidFill>
                  <a:schemeClr val="lt1"/>
                </a:solidFill>
                <a:latin typeface="Calibri"/>
                <a:ea typeface="Calibri"/>
                <a:cs typeface="Calibri"/>
                <a:sym typeface="Calibri"/>
              </a:endParaRPr>
            </a:p>
          </p:txBody>
        </p:sp>
        <p:sp>
          <p:nvSpPr>
            <p:cNvPr id="143" name="Google Shape;143;p4"/>
            <p:cNvSpPr/>
            <p:nvPr/>
          </p:nvSpPr>
          <p:spPr>
            <a:xfrm>
              <a:off x="4843629" y="1995011"/>
              <a:ext cx="384356" cy="91440"/>
            </a:xfrm>
            <a:custGeom>
              <a:rect b="b" l="l" r="r" t="t"/>
              <a:pathLst>
                <a:path extrusionOk="0" h="120000" w="120000">
                  <a:moveTo>
                    <a:pt x="0" y="60000"/>
                  </a:moveTo>
                  <a:lnTo>
                    <a:pt x="120000" y="60000"/>
                  </a:lnTo>
                </a:path>
              </a:pathLst>
            </a:custGeom>
            <a:noFill/>
            <a:ln cap="flat" cmpd="sng" w="9525">
              <a:solidFill>
                <a:schemeClr val="accent6"/>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
            <p:cNvSpPr txBox="1"/>
            <p:nvPr/>
          </p:nvSpPr>
          <p:spPr>
            <a:xfrm>
              <a:off x="5025434" y="2038656"/>
              <a:ext cx="20747" cy="41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45" name="Google Shape;145;p4"/>
            <p:cNvSpPr/>
            <p:nvPr/>
          </p:nvSpPr>
          <p:spPr>
            <a:xfrm>
              <a:off x="3041270" y="1499483"/>
              <a:ext cx="1804159" cy="1082495"/>
            </a:xfrm>
            <a:prstGeom prst="rect">
              <a:avLst/>
            </a:prstGeom>
            <a:solidFill>
              <a:schemeClr val="accent6"/>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
            <p:cNvSpPr txBox="1"/>
            <p:nvPr/>
          </p:nvSpPr>
          <p:spPr>
            <a:xfrm>
              <a:off x="3041270" y="1499483"/>
              <a:ext cx="1804159" cy="1082495"/>
            </a:xfrm>
            <a:prstGeom prst="rect">
              <a:avLst/>
            </a:prstGeom>
            <a:noFill/>
            <a:ln>
              <a:noFill/>
            </a:ln>
          </p:spPr>
          <p:txBody>
            <a:bodyPr anchorCtr="0" anchor="ctr" bIns="92775" lIns="88400" spcFirstLastPara="1" rIns="88400" wrap="square" tIns="92775">
              <a:noAutofit/>
            </a:bodyPr>
            <a:lstStyle/>
            <a:p>
              <a:pPr indent="0" lvl="0" marL="0" marR="0" rtl="0" algn="ctr">
                <a:lnSpc>
                  <a:spcPct val="90000"/>
                </a:lnSpc>
                <a:spcBef>
                  <a:spcPts val="0"/>
                </a:spcBef>
                <a:spcAft>
                  <a:spcPts val="0"/>
                </a:spcAft>
                <a:buClr>
                  <a:schemeClr val="lt1"/>
                </a:buClr>
                <a:buSzPts val="2100"/>
                <a:buFont typeface="Calibri"/>
                <a:buNone/>
              </a:pPr>
              <a:r>
                <a:rPr b="1" lang="en-US" sz="2100">
                  <a:solidFill>
                    <a:schemeClr val="lt1"/>
                  </a:solidFill>
                  <a:latin typeface="Calibri"/>
                  <a:ea typeface="Calibri"/>
                  <a:cs typeface="Calibri"/>
                  <a:sym typeface="Calibri"/>
                </a:rPr>
                <a:t>GAUGE COMMUNITY SUPPORT</a:t>
              </a:r>
              <a:endParaRPr sz="2100">
                <a:solidFill>
                  <a:schemeClr val="lt1"/>
                </a:solidFill>
                <a:latin typeface="Calibri"/>
                <a:ea typeface="Calibri"/>
                <a:cs typeface="Calibri"/>
                <a:sym typeface="Calibri"/>
              </a:endParaRPr>
            </a:p>
          </p:txBody>
        </p:sp>
        <p:sp>
          <p:nvSpPr>
            <p:cNvPr id="147" name="Google Shape;147;p4"/>
            <p:cNvSpPr/>
            <p:nvPr/>
          </p:nvSpPr>
          <p:spPr>
            <a:xfrm>
              <a:off x="1724233" y="2580178"/>
              <a:ext cx="4438232" cy="384356"/>
            </a:xfrm>
            <a:custGeom>
              <a:rect b="b" l="l" r="r" t="t"/>
              <a:pathLst>
                <a:path extrusionOk="0" h="120000" w="120000">
                  <a:moveTo>
                    <a:pt x="120000" y="0"/>
                  </a:moveTo>
                  <a:lnTo>
                    <a:pt x="120000" y="65339"/>
                  </a:lnTo>
                  <a:lnTo>
                    <a:pt x="0" y="65339"/>
                  </a:lnTo>
                  <a:lnTo>
                    <a:pt x="0" y="120000"/>
                  </a:lnTo>
                </a:path>
              </a:pathLst>
            </a:custGeom>
            <a:noFill/>
            <a:ln cap="flat" cmpd="sng" w="9525">
              <a:solidFill>
                <a:schemeClr val="accent2"/>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
            <p:cNvSpPr txBox="1"/>
            <p:nvPr/>
          </p:nvSpPr>
          <p:spPr>
            <a:xfrm>
              <a:off x="3831910" y="2770282"/>
              <a:ext cx="222879" cy="41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49" name="Google Shape;149;p4"/>
            <p:cNvSpPr/>
            <p:nvPr/>
          </p:nvSpPr>
          <p:spPr>
            <a:xfrm>
              <a:off x="5260386" y="1499483"/>
              <a:ext cx="1804159" cy="1082495"/>
            </a:xfrm>
            <a:prstGeom prst="rect">
              <a:avLst/>
            </a:prstGeom>
            <a:solidFill>
              <a:schemeClr val="accent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4"/>
            <p:cNvSpPr txBox="1"/>
            <p:nvPr/>
          </p:nvSpPr>
          <p:spPr>
            <a:xfrm>
              <a:off x="5260386" y="1499483"/>
              <a:ext cx="1804159" cy="1082495"/>
            </a:xfrm>
            <a:prstGeom prst="rect">
              <a:avLst/>
            </a:prstGeom>
            <a:noFill/>
            <a:ln>
              <a:noFill/>
            </a:ln>
          </p:spPr>
          <p:txBody>
            <a:bodyPr anchorCtr="0" anchor="ctr" bIns="92775" lIns="88400" spcFirstLastPara="1" rIns="88400" wrap="square" tIns="92775">
              <a:noAutofit/>
            </a:bodyPr>
            <a:lstStyle/>
            <a:p>
              <a:pPr indent="0" lvl="0" marL="0" marR="0" rtl="0" algn="ctr">
                <a:lnSpc>
                  <a:spcPct val="90000"/>
                </a:lnSpc>
                <a:spcBef>
                  <a:spcPts val="0"/>
                </a:spcBef>
                <a:spcAft>
                  <a:spcPts val="0"/>
                </a:spcAft>
                <a:buClr>
                  <a:schemeClr val="lt1"/>
                </a:buClr>
                <a:buSzPts val="2100"/>
                <a:buFont typeface="Calibri"/>
                <a:buNone/>
              </a:pPr>
              <a:r>
                <a:rPr b="1" lang="en-US" sz="2100">
                  <a:solidFill>
                    <a:schemeClr val="lt1"/>
                  </a:solidFill>
                  <a:latin typeface="Calibri"/>
                  <a:ea typeface="Calibri"/>
                  <a:cs typeface="Calibri"/>
                  <a:sym typeface="Calibri"/>
                </a:rPr>
                <a:t>DRAFT YOUR POLICY</a:t>
              </a:r>
              <a:endParaRPr sz="2100">
                <a:solidFill>
                  <a:schemeClr val="lt1"/>
                </a:solidFill>
                <a:latin typeface="Calibri"/>
                <a:ea typeface="Calibri"/>
                <a:cs typeface="Calibri"/>
                <a:sym typeface="Calibri"/>
              </a:endParaRPr>
            </a:p>
          </p:txBody>
        </p:sp>
        <p:sp>
          <p:nvSpPr>
            <p:cNvPr id="151" name="Google Shape;151;p4"/>
            <p:cNvSpPr/>
            <p:nvPr/>
          </p:nvSpPr>
          <p:spPr>
            <a:xfrm>
              <a:off x="2624513" y="3492463"/>
              <a:ext cx="384356" cy="91440"/>
            </a:xfrm>
            <a:custGeom>
              <a:rect b="b" l="l" r="r" t="t"/>
              <a:pathLst>
                <a:path extrusionOk="0" h="120000" w="120000">
                  <a:moveTo>
                    <a:pt x="0" y="60000"/>
                  </a:moveTo>
                  <a:lnTo>
                    <a:pt x="120000" y="60000"/>
                  </a:lnTo>
                </a:path>
              </a:pathLst>
            </a:custGeom>
            <a:noFill/>
            <a:ln cap="flat" cmpd="sng" w="9525">
              <a:solidFill>
                <a:schemeClr val="accent3"/>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4"/>
            <p:cNvSpPr txBox="1"/>
            <p:nvPr/>
          </p:nvSpPr>
          <p:spPr>
            <a:xfrm>
              <a:off x="2806317" y="3536108"/>
              <a:ext cx="20747" cy="41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53" name="Google Shape;153;p4"/>
            <p:cNvSpPr/>
            <p:nvPr/>
          </p:nvSpPr>
          <p:spPr>
            <a:xfrm>
              <a:off x="822153" y="2996935"/>
              <a:ext cx="1804159" cy="1082495"/>
            </a:xfrm>
            <a:prstGeom prst="rect">
              <a:avLst/>
            </a:prstGeom>
            <a:solidFill>
              <a:schemeClr val="accent3"/>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
            <p:cNvSpPr txBox="1"/>
            <p:nvPr/>
          </p:nvSpPr>
          <p:spPr>
            <a:xfrm>
              <a:off x="822153" y="2996935"/>
              <a:ext cx="1804159" cy="1082495"/>
            </a:xfrm>
            <a:prstGeom prst="rect">
              <a:avLst/>
            </a:prstGeom>
            <a:noFill/>
            <a:ln>
              <a:noFill/>
            </a:ln>
          </p:spPr>
          <p:txBody>
            <a:bodyPr anchorCtr="0" anchor="ctr" bIns="92775" lIns="88400" spcFirstLastPara="1" rIns="88400" wrap="square" tIns="92775">
              <a:noAutofit/>
            </a:bodyPr>
            <a:lstStyle/>
            <a:p>
              <a:pPr indent="0" lvl="0" marL="0" marR="0" rtl="0" algn="ctr">
                <a:lnSpc>
                  <a:spcPct val="90000"/>
                </a:lnSpc>
                <a:spcBef>
                  <a:spcPts val="0"/>
                </a:spcBef>
                <a:spcAft>
                  <a:spcPts val="0"/>
                </a:spcAft>
                <a:buClr>
                  <a:schemeClr val="lt1"/>
                </a:buClr>
                <a:buSzPts val="2100"/>
                <a:buFont typeface="Calibri"/>
                <a:buNone/>
              </a:pPr>
              <a:r>
                <a:rPr b="1" lang="en-US" sz="2100">
                  <a:solidFill>
                    <a:schemeClr val="lt1"/>
                  </a:solidFill>
                  <a:latin typeface="Calibri"/>
                  <a:ea typeface="Calibri"/>
                  <a:cs typeface="Calibri"/>
                  <a:sym typeface="Calibri"/>
                </a:rPr>
                <a:t>FIND A GOOD SPONSOR</a:t>
              </a:r>
              <a:endParaRPr sz="2100">
                <a:solidFill>
                  <a:schemeClr val="lt1"/>
                </a:solidFill>
                <a:latin typeface="Calibri"/>
                <a:ea typeface="Calibri"/>
                <a:cs typeface="Calibri"/>
                <a:sym typeface="Calibri"/>
              </a:endParaRPr>
            </a:p>
          </p:txBody>
        </p:sp>
        <p:sp>
          <p:nvSpPr>
            <p:cNvPr id="155" name="Google Shape;155;p4"/>
            <p:cNvSpPr/>
            <p:nvPr/>
          </p:nvSpPr>
          <p:spPr>
            <a:xfrm>
              <a:off x="4843629" y="3492463"/>
              <a:ext cx="384356" cy="91440"/>
            </a:xfrm>
            <a:custGeom>
              <a:rect b="b" l="l" r="r" t="t"/>
              <a:pathLst>
                <a:path extrusionOk="0" h="120000" w="120000">
                  <a:moveTo>
                    <a:pt x="0" y="60000"/>
                  </a:moveTo>
                  <a:lnTo>
                    <a:pt x="120000" y="60000"/>
                  </a:lnTo>
                </a:path>
              </a:pathLst>
            </a:custGeom>
            <a:noFill/>
            <a:ln cap="flat" cmpd="sng" w="9525">
              <a:solidFill>
                <a:schemeClr val="accent4"/>
              </a:solidFill>
              <a:prstDash val="solid"/>
              <a:miter lim="800000"/>
              <a:headEnd len="sm" w="sm" type="none"/>
              <a:tailEnd len="med" w="med"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
            <p:cNvSpPr txBox="1"/>
            <p:nvPr/>
          </p:nvSpPr>
          <p:spPr>
            <a:xfrm>
              <a:off x="5025434" y="3536108"/>
              <a:ext cx="20747" cy="41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57" name="Google Shape;157;p4"/>
            <p:cNvSpPr/>
            <p:nvPr/>
          </p:nvSpPr>
          <p:spPr>
            <a:xfrm>
              <a:off x="3041270" y="2996935"/>
              <a:ext cx="1804159" cy="1082495"/>
            </a:xfrm>
            <a:prstGeom prst="rect">
              <a:avLst/>
            </a:prstGeom>
            <a:solidFill>
              <a:schemeClr val="accent4"/>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
            <p:cNvSpPr txBox="1"/>
            <p:nvPr/>
          </p:nvSpPr>
          <p:spPr>
            <a:xfrm>
              <a:off x="3041270" y="2996935"/>
              <a:ext cx="1804159" cy="1082495"/>
            </a:xfrm>
            <a:prstGeom prst="rect">
              <a:avLst/>
            </a:prstGeom>
            <a:noFill/>
            <a:ln>
              <a:noFill/>
            </a:ln>
          </p:spPr>
          <p:txBody>
            <a:bodyPr anchorCtr="0" anchor="ctr" bIns="92775" lIns="88400" spcFirstLastPara="1" rIns="88400" wrap="square" tIns="92775">
              <a:noAutofit/>
            </a:bodyPr>
            <a:lstStyle/>
            <a:p>
              <a:pPr indent="0" lvl="0" marL="0" marR="0" rtl="0" algn="ctr">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SHOW YOUR POWER!</a:t>
              </a:r>
              <a:endParaRPr sz="2100">
                <a:solidFill>
                  <a:schemeClr val="lt1"/>
                </a:solidFill>
                <a:latin typeface="Calibri"/>
                <a:ea typeface="Calibri"/>
                <a:cs typeface="Calibri"/>
                <a:sym typeface="Calibri"/>
              </a:endParaRPr>
            </a:p>
          </p:txBody>
        </p:sp>
        <p:sp>
          <p:nvSpPr>
            <p:cNvPr id="159" name="Google Shape;159;p4"/>
            <p:cNvSpPr/>
            <p:nvPr/>
          </p:nvSpPr>
          <p:spPr>
            <a:xfrm>
              <a:off x="5260386" y="2996935"/>
              <a:ext cx="1804159" cy="1082495"/>
            </a:xfrm>
            <a:prstGeom prst="rect">
              <a:avLst/>
            </a:prstGeom>
            <a:solidFill>
              <a:srgbClr val="599BD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4"/>
            <p:cNvSpPr txBox="1"/>
            <p:nvPr/>
          </p:nvSpPr>
          <p:spPr>
            <a:xfrm>
              <a:off x="5260386" y="2996935"/>
              <a:ext cx="1804159" cy="1082495"/>
            </a:xfrm>
            <a:prstGeom prst="rect">
              <a:avLst/>
            </a:prstGeom>
            <a:noFill/>
            <a:ln>
              <a:noFill/>
            </a:ln>
          </p:spPr>
          <p:txBody>
            <a:bodyPr anchorCtr="0" anchor="ctr" bIns="92775" lIns="88400" spcFirstLastPara="1" rIns="88400" wrap="square" tIns="92775">
              <a:noAutofit/>
            </a:bodyPr>
            <a:lstStyle/>
            <a:p>
              <a:pPr indent="0" lvl="0" marL="0" marR="0" rtl="0" algn="ctr">
                <a:lnSpc>
                  <a:spcPct val="90000"/>
                </a:lnSpc>
                <a:spcBef>
                  <a:spcPts val="0"/>
                </a:spcBef>
                <a:spcAft>
                  <a:spcPts val="0"/>
                </a:spcAft>
                <a:buClr>
                  <a:schemeClr val="lt1"/>
                </a:buClr>
                <a:buSzPts val="2100"/>
                <a:buFont typeface="Calibri"/>
                <a:buNone/>
              </a:pPr>
              <a:r>
                <a:rPr lang="en-US" sz="2100">
                  <a:solidFill>
                    <a:schemeClr val="lt1"/>
                  </a:solidFill>
                  <a:latin typeface="Calibri"/>
                  <a:ea typeface="Calibri"/>
                  <a:cs typeface="Calibri"/>
                  <a:sym typeface="Calibri"/>
                </a:rPr>
                <a:t>IMPLEMENT</a:t>
              </a:r>
              <a:endParaRPr sz="2100">
                <a:solidFill>
                  <a:schemeClr val="lt1"/>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617" name="Shape 617"/>
        <p:cNvGrpSpPr/>
        <p:nvPr/>
      </p:nvGrpSpPr>
      <p:grpSpPr>
        <a:xfrm>
          <a:off x="0" y="0"/>
          <a:ext cx="0" cy="0"/>
          <a:chOff x="0" y="0"/>
          <a:chExt cx="0" cy="0"/>
        </a:xfrm>
      </p:grpSpPr>
      <p:pic>
        <p:nvPicPr>
          <p:cNvPr id="618" name="Google Shape;618;p40"/>
          <p:cNvPicPr preferRelativeResize="0"/>
          <p:nvPr/>
        </p:nvPicPr>
        <p:blipFill rotWithShape="1">
          <a:blip r:embed="rId3">
            <a:alphaModFix/>
          </a:blip>
          <a:srcRect b="0" l="0" r="1" t="12118"/>
          <a:stretch/>
        </p:blipFill>
        <p:spPr>
          <a:xfrm>
            <a:off x="147637" y="173518"/>
            <a:ext cx="8848725" cy="65127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3" name="Shape 623"/>
        <p:cNvGrpSpPr/>
        <p:nvPr/>
      </p:nvGrpSpPr>
      <p:grpSpPr>
        <a:xfrm>
          <a:off x="0" y="0"/>
          <a:ext cx="0" cy="0"/>
          <a:chOff x="0" y="0"/>
          <a:chExt cx="0" cy="0"/>
        </a:xfrm>
      </p:grpSpPr>
      <p:sp>
        <p:nvSpPr>
          <p:cNvPr id="624" name="Google Shape;624;p41"/>
          <p:cNvSpPr txBox="1"/>
          <p:nvPr>
            <p:ph type="title"/>
          </p:nvPr>
        </p:nvSpPr>
        <p:spPr>
          <a:xfrm>
            <a:off x="619508" y="2569914"/>
            <a:ext cx="2707375" cy="13106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Readiness Checklist</a:t>
            </a:r>
            <a:endParaRPr/>
          </a:p>
        </p:txBody>
      </p:sp>
      <p:grpSp>
        <p:nvGrpSpPr>
          <p:cNvPr id="625" name="Google Shape;625;p41"/>
          <p:cNvGrpSpPr/>
          <p:nvPr/>
        </p:nvGrpSpPr>
        <p:grpSpPr>
          <a:xfrm>
            <a:off x="3582547" y="1121934"/>
            <a:ext cx="4941945" cy="4206600"/>
            <a:chOff x="0" y="518696"/>
            <a:chExt cx="4941945" cy="4206600"/>
          </a:xfrm>
        </p:grpSpPr>
        <p:sp>
          <p:nvSpPr>
            <p:cNvPr id="626" name="Google Shape;626;p41"/>
            <p:cNvSpPr/>
            <p:nvPr/>
          </p:nvSpPr>
          <p:spPr>
            <a:xfrm>
              <a:off x="0" y="799136"/>
              <a:ext cx="4941945" cy="478800"/>
            </a:xfrm>
            <a:prstGeom prst="rect">
              <a:avLst/>
            </a:prstGeom>
            <a:solidFill>
              <a:schemeClr val="lt1">
                <a:alpha val="89803"/>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1"/>
            <p:cNvSpPr/>
            <p:nvPr/>
          </p:nvSpPr>
          <p:spPr>
            <a:xfrm>
              <a:off x="247097" y="518696"/>
              <a:ext cx="3459361" cy="560879"/>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1"/>
            <p:cNvSpPr txBox="1"/>
            <p:nvPr/>
          </p:nvSpPr>
          <p:spPr>
            <a:xfrm>
              <a:off x="274477" y="546076"/>
              <a:ext cx="3404601" cy="506119"/>
            </a:xfrm>
            <a:prstGeom prst="rect">
              <a:avLst/>
            </a:prstGeom>
            <a:noFill/>
            <a:ln>
              <a:noFill/>
            </a:ln>
          </p:spPr>
          <p:txBody>
            <a:bodyPr anchorCtr="0" anchor="ctr" bIns="0" lIns="130750" spcFirstLastPara="1" rIns="130750" wrap="square" tIns="0">
              <a:noAutofit/>
            </a:bodyPr>
            <a:lstStyle/>
            <a:p>
              <a:pPr indent="0" lvl="0" marL="0" marR="0" rtl="0" algn="l">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Do Your Homework</a:t>
              </a:r>
              <a:endParaRPr/>
            </a:p>
          </p:txBody>
        </p:sp>
        <p:sp>
          <p:nvSpPr>
            <p:cNvPr id="629" name="Google Shape;629;p41"/>
            <p:cNvSpPr/>
            <p:nvPr/>
          </p:nvSpPr>
          <p:spPr>
            <a:xfrm>
              <a:off x="0" y="1660976"/>
              <a:ext cx="4941945" cy="478800"/>
            </a:xfrm>
            <a:prstGeom prst="rect">
              <a:avLst/>
            </a:prstGeom>
            <a:solidFill>
              <a:schemeClr val="lt1">
                <a:alpha val="89803"/>
              </a:schemeClr>
            </a:solidFill>
            <a:ln cap="flat" cmpd="sng" w="12700">
              <a:solidFill>
                <a:schemeClr val="accent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1"/>
            <p:cNvSpPr/>
            <p:nvPr/>
          </p:nvSpPr>
          <p:spPr>
            <a:xfrm>
              <a:off x="247097" y="1380536"/>
              <a:ext cx="3459361" cy="560879"/>
            </a:xfrm>
            <a:prstGeom prst="roundRect">
              <a:avLst>
                <a:gd fmla="val 16667"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1"/>
            <p:cNvSpPr txBox="1"/>
            <p:nvPr/>
          </p:nvSpPr>
          <p:spPr>
            <a:xfrm>
              <a:off x="274477" y="1407916"/>
              <a:ext cx="3404601" cy="506119"/>
            </a:xfrm>
            <a:prstGeom prst="rect">
              <a:avLst/>
            </a:prstGeom>
            <a:noFill/>
            <a:ln>
              <a:noFill/>
            </a:ln>
          </p:spPr>
          <p:txBody>
            <a:bodyPr anchorCtr="0" anchor="ctr" bIns="0" lIns="130750" spcFirstLastPara="1" rIns="130750" wrap="square" tIns="0">
              <a:noAutofit/>
            </a:bodyPr>
            <a:lstStyle/>
            <a:p>
              <a:pPr indent="0" lvl="0" marL="0" marR="0" rtl="0" algn="l">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Community Support</a:t>
              </a:r>
              <a:endParaRPr/>
            </a:p>
          </p:txBody>
        </p:sp>
        <p:sp>
          <p:nvSpPr>
            <p:cNvPr id="632" name="Google Shape;632;p41"/>
            <p:cNvSpPr/>
            <p:nvPr/>
          </p:nvSpPr>
          <p:spPr>
            <a:xfrm>
              <a:off x="0" y="2522816"/>
              <a:ext cx="4941945" cy="478800"/>
            </a:xfrm>
            <a:prstGeom prst="rect">
              <a:avLst/>
            </a:prstGeom>
            <a:solidFill>
              <a:schemeClr val="lt1">
                <a:alpha val="89803"/>
              </a:schemeClr>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1"/>
            <p:cNvSpPr/>
            <p:nvPr/>
          </p:nvSpPr>
          <p:spPr>
            <a:xfrm>
              <a:off x="247097" y="2242376"/>
              <a:ext cx="3459361" cy="560879"/>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1"/>
            <p:cNvSpPr txBox="1"/>
            <p:nvPr/>
          </p:nvSpPr>
          <p:spPr>
            <a:xfrm>
              <a:off x="274477" y="2269756"/>
              <a:ext cx="3404601" cy="506119"/>
            </a:xfrm>
            <a:prstGeom prst="rect">
              <a:avLst/>
            </a:prstGeom>
            <a:noFill/>
            <a:ln>
              <a:noFill/>
            </a:ln>
          </p:spPr>
          <p:txBody>
            <a:bodyPr anchorCtr="0" anchor="ctr" bIns="0" lIns="130750" spcFirstLastPara="1" rIns="130750" wrap="square" tIns="0">
              <a:noAutofit/>
            </a:bodyPr>
            <a:lstStyle/>
            <a:p>
              <a:pPr indent="0" lvl="0" marL="0" marR="0" rtl="0" algn="l">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Key Stakeholder Support</a:t>
              </a:r>
              <a:endParaRPr/>
            </a:p>
          </p:txBody>
        </p:sp>
        <p:sp>
          <p:nvSpPr>
            <p:cNvPr id="635" name="Google Shape;635;p41"/>
            <p:cNvSpPr/>
            <p:nvPr/>
          </p:nvSpPr>
          <p:spPr>
            <a:xfrm>
              <a:off x="0" y="3384656"/>
              <a:ext cx="4941945" cy="47880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1"/>
            <p:cNvSpPr/>
            <p:nvPr/>
          </p:nvSpPr>
          <p:spPr>
            <a:xfrm>
              <a:off x="247097" y="3104216"/>
              <a:ext cx="3459361" cy="560879"/>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1"/>
            <p:cNvSpPr txBox="1"/>
            <p:nvPr/>
          </p:nvSpPr>
          <p:spPr>
            <a:xfrm>
              <a:off x="274477" y="3131596"/>
              <a:ext cx="3404601" cy="506119"/>
            </a:xfrm>
            <a:prstGeom prst="rect">
              <a:avLst/>
            </a:prstGeom>
            <a:noFill/>
            <a:ln>
              <a:noFill/>
            </a:ln>
          </p:spPr>
          <p:txBody>
            <a:bodyPr anchorCtr="0" anchor="ctr" bIns="0" lIns="130750" spcFirstLastPara="1" rIns="130750" wrap="square" tIns="0">
              <a:noAutofit/>
            </a:bodyPr>
            <a:lstStyle/>
            <a:p>
              <a:pPr indent="0" lvl="0" marL="0" marR="0" rtl="0" algn="l">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Counter Opposition Arguments</a:t>
              </a:r>
              <a:endParaRPr/>
            </a:p>
          </p:txBody>
        </p:sp>
        <p:sp>
          <p:nvSpPr>
            <p:cNvPr id="638" name="Google Shape;638;p41"/>
            <p:cNvSpPr/>
            <p:nvPr/>
          </p:nvSpPr>
          <p:spPr>
            <a:xfrm>
              <a:off x="0" y="4246496"/>
              <a:ext cx="4941945" cy="478800"/>
            </a:xfrm>
            <a:prstGeom prst="rect">
              <a:avLst/>
            </a:prstGeom>
            <a:solidFill>
              <a:schemeClr val="lt1">
                <a:alpha val="89803"/>
              </a:schemeClr>
            </a:solidFill>
            <a:ln cap="flat" cmpd="sng" w="12700">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1"/>
            <p:cNvSpPr/>
            <p:nvPr/>
          </p:nvSpPr>
          <p:spPr>
            <a:xfrm>
              <a:off x="247097" y="3966056"/>
              <a:ext cx="3459361" cy="560879"/>
            </a:xfrm>
            <a:prstGeom prst="roundRect">
              <a:avLst>
                <a:gd fmla="val 16667"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1"/>
            <p:cNvSpPr txBox="1"/>
            <p:nvPr/>
          </p:nvSpPr>
          <p:spPr>
            <a:xfrm>
              <a:off x="274477" y="3993436"/>
              <a:ext cx="3404601" cy="506119"/>
            </a:xfrm>
            <a:prstGeom prst="rect">
              <a:avLst/>
            </a:prstGeom>
            <a:noFill/>
            <a:ln>
              <a:noFill/>
            </a:ln>
          </p:spPr>
          <p:txBody>
            <a:bodyPr anchorCtr="0" anchor="ctr" bIns="0" lIns="130750" spcFirstLastPara="1" rIns="130750" wrap="square" tIns="0">
              <a:noAutofit/>
            </a:bodyPr>
            <a:lstStyle/>
            <a:p>
              <a:pPr indent="0" lvl="0" marL="0" marR="0" rtl="0" algn="l">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Decision Maker Support</a:t>
              </a: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4" name="Shape 644"/>
        <p:cNvGrpSpPr/>
        <p:nvPr/>
      </p:nvGrpSpPr>
      <p:grpSpPr>
        <a:xfrm>
          <a:off x="0" y="0"/>
          <a:ext cx="0" cy="0"/>
          <a:chOff x="0" y="0"/>
          <a:chExt cx="0" cy="0"/>
        </a:xfrm>
      </p:grpSpPr>
      <p:pic>
        <p:nvPicPr>
          <p:cNvPr id="645" name="Google Shape;645;p42"/>
          <p:cNvPicPr preferRelativeResize="0"/>
          <p:nvPr/>
        </p:nvPicPr>
        <p:blipFill rotWithShape="1">
          <a:blip r:embed="rId3">
            <a:alphaModFix/>
          </a:blip>
          <a:srcRect b="32439" l="7191" r="5053" t="8707"/>
          <a:stretch/>
        </p:blipFill>
        <p:spPr>
          <a:xfrm>
            <a:off x="-23" y="2189820"/>
            <a:ext cx="9144023" cy="4433455"/>
          </a:xfrm>
          <a:prstGeom prst="rect">
            <a:avLst/>
          </a:prstGeom>
          <a:noFill/>
          <a:ln>
            <a:noFill/>
          </a:ln>
        </p:spPr>
      </p:pic>
      <p:sp>
        <p:nvSpPr>
          <p:cNvPr id="646" name="Google Shape;646;p42"/>
          <p:cNvSpPr txBox="1"/>
          <p:nvPr>
            <p:ph type="title"/>
          </p:nvPr>
        </p:nvSpPr>
        <p:spPr>
          <a:xfrm>
            <a:off x="-23" y="502819"/>
            <a:ext cx="9144023" cy="697145"/>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4000"/>
              <a:buFont typeface="Calibri"/>
              <a:buNone/>
            </a:pPr>
            <a:r>
              <a:rPr lang="en-US" sz="4000">
                <a:solidFill>
                  <a:schemeClr val="dk1"/>
                </a:solidFill>
              </a:rPr>
              <a:t>ANR Campaign Tools and Resources: </a:t>
            </a:r>
            <a:endParaRPr/>
          </a:p>
        </p:txBody>
      </p:sp>
      <p:sp>
        <p:nvSpPr>
          <p:cNvPr id="647" name="Google Shape;647;p42"/>
          <p:cNvSpPr txBox="1"/>
          <p:nvPr/>
        </p:nvSpPr>
        <p:spPr>
          <a:xfrm>
            <a:off x="2011543" y="1464059"/>
            <a:ext cx="512088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https://nonsmokersrights.org/overview</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64" name="Shape 164"/>
        <p:cNvGrpSpPr/>
        <p:nvPr/>
      </p:nvGrpSpPr>
      <p:grpSpPr>
        <a:xfrm>
          <a:off x="0" y="0"/>
          <a:ext cx="0" cy="0"/>
          <a:chOff x="0" y="0"/>
          <a:chExt cx="0" cy="0"/>
        </a:xfrm>
      </p:grpSpPr>
      <p:sp>
        <p:nvSpPr>
          <p:cNvPr id="165" name="Google Shape;165;p5"/>
          <p:cNvSpPr/>
          <p:nvPr/>
        </p:nvSpPr>
        <p:spPr>
          <a:xfrm>
            <a:off x="0" y="0"/>
            <a:ext cx="9141713"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5"/>
          <p:cNvSpPr txBox="1"/>
          <p:nvPr>
            <p:ph type="title"/>
          </p:nvPr>
        </p:nvSpPr>
        <p:spPr>
          <a:xfrm>
            <a:off x="628650" y="557188"/>
            <a:ext cx="7886700" cy="113349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500"/>
              <a:buFont typeface="Calibri"/>
              <a:buNone/>
            </a:pPr>
            <a:r>
              <a:rPr lang="en-US" sz="4500"/>
              <a:t>Today’s Spotlight:</a:t>
            </a:r>
            <a:endParaRPr/>
          </a:p>
        </p:txBody>
      </p:sp>
      <p:grpSp>
        <p:nvGrpSpPr>
          <p:cNvPr id="167" name="Google Shape;167;p5"/>
          <p:cNvGrpSpPr/>
          <p:nvPr/>
        </p:nvGrpSpPr>
        <p:grpSpPr>
          <a:xfrm>
            <a:off x="628650" y="1848852"/>
            <a:ext cx="7886700" cy="4312439"/>
            <a:chOff x="0" y="20052"/>
            <a:chExt cx="7886700" cy="4312439"/>
          </a:xfrm>
        </p:grpSpPr>
        <p:sp>
          <p:nvSpPr>
            <p:cNvPr id="168" name="Google Shape;168;p5"/>
            <p:cNvSpPr/>
            <p:nvPr/>
          </p:nvSpPr>
          <p:spPr>
            <a:xfrm>
              <a:off x="0" y="507132"/>
              <a:ext cx="7886700" cy="831599"/>
            </a:xfrm>
            <a:prstGeom prst="rect">
              <a:avLst/>
            </a:prstGeom>
            <a:solidFill>
              <a:schemeClr val="lt1">
                <a:alpha val="89803"/>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5"/>
            <p:cNvSpPr/>
            <p:nvPr/>
          </p:nvSpPr>
          <p:spPr>
            <a:xfrm>
              <a:off x="394335" y="20052"/>
              <a:ext cx="5520690" cy="97416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5"/>
            <p:cNvSpPr txBox="1"/>
            <p:nvPr/>
          </p:nvSpPr>
          <p:spPr>
            <a:xfrm>
              <a:off x="441890" y="67607"/>
              <a:ext cx="5425580" cy="879050"/>
            </a:xfrm>
            <a:prstGeom prst="rect">
              <a:avLst/>
            </a:prstGeom>
            <a:noFill/>
            <a:ln>
              <a:noFill/>
            </a:ln>
          </p:spPr>
          <p:txBody>
            <a:bodyPr anchorCtr="0" anchor="ctr" bIns="0" lIns="208650" spcFirstLastPara="1" rIns="208650" wrap="square" tIns="0">
              <a:noAutofit/>
            </a:bodyPr>
            <a:lstStyle/>
            <a:p>
              <a:pPr indent="0" lvl="0" marL="0" marR="0" rtl="0" algn="l">
                <a:lnSpc>
                  <a:spcPct val="90000"/>
                </a:lnSpc>
                <a:spcBef>
                  <a:spcPts val="0"/>
                </a:spcBef>
                <a:spcAft>
                  <a:spcPts val="0"/>
                </a:spcAft>
                <a:buClr>
                  <a:schemeClr val="lt1"/>
                </a:buClr>
                <a:buSzPts val="3300"/>
                <a:buFont typeface="Calibri"/>
                <a:buNone/>
              </a:pPr>
              <a:r>
                <a:rPr lang="en-US" sz="3300">
                  <a:solidFill>
                    <a:schemeClr val="lt1"/>
                  </a:solidFill>
                  <a:latin typeface="Calibri"/>
                  <a:ea typeface="Calibri"/>
                  <a:cs typeface="Calibri"/>
                  <a:sym typeface="Calibri"/>
                </a:rPr>
                <a:t>Assess the current situation</a:t>
              </a:r>
              <a:endParaRPr/>
            </a:p>
          </p:txBody>
        </p:sp>
        <p:sp>
          <p:nvSpPr>
            <p:cNvPr id="171" name="Google Shape;171;p5"/>
            <p:cNvSpPr/>
            <p:nvPr/>
          </p:nvSpPr>
          <p:spPr>
            <a:xfrm>
              <a:off x="0" y="2004012"/>
              <a:ext cx="7886700" cy="831599"/>
            </a:xfrm>
            <a:prstGeom prst="rect">
              <a:avLst/>
            </a:prstGeom>
            <a:solidFill>
              <a:schemeClr val="lt1">
                <a:alpha val="89803"/>
              </a:schemeClr>
            </a:solidFill>
            <a:ln cap="flat" cmpd="sng" w="12700">
              <a:solidFill>
                <a:schemeClr val="accent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
            <p:cNvSpPr/>
            <p:nvPr/>
          </p:nvSpPr>
          <p:spPr>
            <a:xfrm>
              <a:off x="394335" y="1516932"/>
              <a:ext cx="5520690" cy="974160"/>
            </a:xfrm>
            <a:prstGeom prst="roundRect">
              <a:avLst>
                <a:gd fmla="val 16667"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
            <p:cNvSpPr txBox="1"/>
            <p:nvPr/>
          </p:nvSpPr>
          <p:spPr>
            <a:xfrm>
              <a:off x="441890" y="1564487"/>
              <a:ext cx="5425580" cy="879050"/>
            </a:xfrm>
            <a:prstGeom prst="rect">
              <a:avLst/>
            </a:prstGeom>
            <a:noFill/>
            <a:ln>
              <a:noFill/>
            </a:ln>
          </p:spPr>
          <p:txBody>
            <a:bodyPr anchorCtr="0" anchor="ctr" bIns="0" lIns="208650" spcFirstLastPara="1" rIns="208650" wrap="square" tIns="0">
              <a:noAutofit/>
            </a:bodyPr>
            <a:lstStyle/>
            <a:p>
              <a:pPr indent="0" lvl="0" marL="0" marR="0" rtl="0" algn="l">
                <a:lnSpc>
                  <a:spcPct val="90000"/>
                </a:lnSpc>
                <a:spcBef>
                  <a:spcPts val="0"/>
                </a:spcBef>
                <a:spcAft>
                  <a:spcPts val="0"/>
                </a:spcAft>
                <a:buClr>
                  <a:schemeClr val="lt1"/>
                </a:buClr>
                <a:buSzPts val="3300"/>
                <a:buFont typeface="Calibri"/>
                <a:buNone/>
              </a:pPr>
              <a:r>
                <a:rPr lang="en-US" sz="3300">
                  <a:solidFill>
                    <a:schemeClr val="lt1"/>
                  </a:solidFill>
                  <a:latin typeface="Calibri"/>
                  <a:ea typeface="Calibri"/>
                  <a:cs typeface="Calibri"/>
                  <a:sym typeface="Calibri"/>
                </a:rPr>
                <a:t>Educate on this issue</a:t>
              </a:r>
              <a:endParaRPr/>
            </a:p>
          </p:txBody>
        </p:sp>
        <p:sp>
          <p:nvSpPr>
            <p:cNvPr id="174" name="Google Shape;174;p5"/>
            <p:cNvSpPr/>
            <p:nvPr/>
          </p:nvSpPr>
          <p:spPr>
            <a:xfrm>
              <a:off x="0" y="3500892"/>
              <a:ext cx="7886700" cy="831599"/>
            </a:xfrm>
            <a:prstGeom prst="rect">
              <a:avLst/>
            </a:prstGeom>
            <a:solidFill>
              <a:schemeClr val="lt1">
                <a:alpha val="89803"/>
              </a:schemeClr>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
            <p:cNvSpPr/>
            <p:nvPr/>
          </p:nvSpPr>
          <p:spPr>
            <a:xfrm>
              <a:off x="394335" y="3013812"/>
              <a:ext cx="5520690" cy="97416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
            <p:cNvSpPr txBox="1"/>
            <p:nvPr/>
          </p:nvSpPr>
          <p:spPr>
            <a:xfrm>
              <a:off x="441890" y="3061367"/>
              <a:ext cx="5425580" cy="879050"/>
            </a:xfrm>
            <a:prstGeom prst="rect">
              <a:avLst/>
            </a:prstGeom>
            <a:noFill/>
            <a:ln>
              <a:noFill/>
            </a:ln>
          </p:spPr>
          <p:txBody>
            <a:bodyPr anchorCtr="0" anchor="ctr" bIns="0" lIns="208650" spcFirstLastPara="1" rIns="208650" wrap="square" tIns="0">
              <a:noAutofit/>
            </a:bodyPr>
            <a:lstStyle/>
            <a:p>
              <a:pPr indent="0" lvl="0" marL="0" marR="0" rtl="0" algn="l">
                <a:lnSpc>
                  <a:spcPct val="90000"/>
                </a:lnSpc>
                <a:spcBef>
                  <a:spcPts val="0"/>
                </a:spcBef>
                <a:spcAft>
                  <a:spcPts val="0"/>
                </a:spcAft>
                <a:buClr>
                  <a:schemeClr val="lt1"/>
                </a:buClr>
                <a:buSzPts val="3300"/>
                <a:buFont typeface="Calibri"/>
                <a:buNone/>
              </a:pPr>
              <a:r>
                <a:rPr lang="en-US" sz="3300">
                  <a:solidFill>
                    <a:schemeClr val="lt1"/>
                  </a:solidFill>
                  <a:latin typeface="Calibri"/>
                  <a:ea typeface="Calibri"/>
                  <a:cs typeface="Calibri"/>
                  <a:sym typeface="Calibri"/>
                </a:rPr>
                <a:t>Advocate for policy change</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1" name="Shape 181"/>
        <p:cNvGrpSpPr/>
        <p:nvPr/>
      </p:nvGrpSpPr>
      <p:grpSpPr>
        <a:xfrm>
          <a:off x="0" y="0"/>
          <a:ext cx="0" cy="0"/>
          <a:chOff x="0" y="0"/>
          <a:chExt cx="0" cy="0"/>
        </a:xfrm>
      </p:grpSpPr>
      <p:sp>
        <p:nvSpPr>
          <p:cNvPr id="182" name="Google Shape;182;p6"/>
          <p:cNvSpPr txBox="1"/>
          <p:nvPr>
            <p:ph type="title"/>
          </p:nvPr>
        </p:nvSpPr>
        <p:spPr>
          <a:xfrm>
            <a:off x="582931" y="2311909"/>
            <a:ext cx="3032760" cy="1328928"/>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4400"/>
              <a:t>Assess the Situation</a:t>
            </a:r>
            <a:br>
              <a:rPr b="1" lang="en-US" sz="4400"/>
            </a:br>
            <a:r>
              <a:rPr b="1" lang="en-US" sz="4400">
                <a:solidFill>
                  <a:schemeClr val="accent1"/>
                </a:solidFill>
              </a:rPr>
              <a:t>_____</a:t>
            </a:r>
            <a:br>
              <a:rPr b="1" lang="en-US" sz="4400"/>
            </a:br>
            <a:r>
              <a:rPr lang="en-US" sz="4000"/>
              <a:t>Do Your Homework!</a:t>
            </a:r>
            <a:endParaRPr b="1" sz="4200">
              <a:solidFill>
                <a:schemeClr val="dk2"/>
              </a:solidFill>
              <a:latin typeface="Calibri"/>
              <a:ea typeface="Calibri"/>
              <a:cs typeface="Calibri"/>
              <a:sym typeface="Calibri"/>
            </a:endParaRPr>
          </a:p>
        </p:txBody>
      </p:sp>
      <p:sp>
        <p:nvSpPr>
          <p:cNvPr id="183" name="Google Shape;183;p6"/>
          <p:cNvSpPr txBox="1"/>
          <p:nvPr>
            <p:ph idx="1" type="body"/>
          </p:nvPr>
        </p:nvSpPr>
        <p:spPr>
          <a:xfrm>
            <a:off x="430531" y="4297263"/>
            <a:ext cx="3425188" cy="1143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lang="en-US" sz="2000"/>
              <a:t>What  is  the current policy  in  your  community? </a:t>
            </a:r>
            <a:endParaRPr/>
          </a:p>
          <a:p>
            <a:pPr indent="-342900" lvl="0" marL="342900" rtl="0" algn="l">
              <a:lnSpc>
                <a:spcPct val="90000"/>
              </a:lnSpc>
              <a:spcBef>
                <a:spcPts val="1000"/>
              </a:spcBef>
              <a:spcAft>
                <a:spcPts val="0"/>
              </a:spcAft>
              <a:buClr>
                <a:schemeClr val="dk1"/>
              </a:buClr>
              <a:buSzPts val="2000"/>
              <a:buFont typeface="Arial"/>
              <a:buChar char="•"/>
            </a:pPr>
            <a:r>
              <a:rPr lang="en-US" sz="2000"/>
              <a:t>What is the process for changing it?</a:t>
            </a:r>
            <a:endParaRPr/>
          </a:p>
          <a:p>
            <a:pPr indent="-342900" lvl="0" marL="342900" rtl="0" algn="l">
              <a:lnSpc>
                <a:spcPct val="90000"/>
              </a:lnSpc>
              <a:spcBef>
                <a:spcPts val="1000"/>
              </a:spcBef>
              <a:spcAft>
                <a:spcPts val="0"/>
              </a:spcAft>
              <a:buClr>
                <a:schemeClr val="dk1"/>
              </a:buClr>
              <a:buSzPts val="2000"/>
              <a:buFont typeface="Arial"/>
              <a:buChar char="•"/>
            </a:pPr>
            <a:r>
              <a:rPr lang="en-US" sz="2000"/>
              <a:t>How will this impact your community? </a:t>
            </a:r>
            <a:endParaRPr/>
          </a:p>
        </p:txBody>
      </p:sp>
      <p:pic>
        <p:nvPicPr>
          <p:cNvPr id="184" name="Google Shape;184;p6"/>
          <p:cNvPicPr preferRelativeResize="0"/>
          <p:nvPr>
            <p:ph idx="4294967295" type="body"/>
          </p:nvPr>
        </p:nvPicPr>
        <p:blipFill rotWithShape="1">
          <a:blip r:embed="rId3">
            <a:alphaModFix/>
          </a:blip>
          <a:srcRect b="7990" l="0" r="0" t="0"/>
          <a:stretch/>
        </p:blipFill>
        <p:spPr>
          <a:xfrm rot="543203">
            <a:off x="4048188" y="491769"/>
            <a:ext cx="4857750" cy="5881688"/>
          </a:xfrm>
          <a:prstGeom prst="rect">
            <a:avLst/>
          </a:prstGeom>
          <a:solidFill>
            <a:srgbClr val="ECECEC"/>
          </a:solidFill>
          <a:ln>
            <a:noFill/>
          </a:ln>
        </p:spPr>
      </p:pic>
      <p:sp>
        <p:nvSpPr>
          <p:cNvPr id="185" name="Google Shape;185;p6"/>
          <p:cNvSpPr/>
          <p:nvPr/>
        </p:nvSpPr>
        <p:spPr>
          <a:xfrm>
            <a:off x="1" y="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DO YOUR HOMEWORK</a:t>
            </a:r>
            <a:endParaRPr/>
          </a:p>
        </p:txBody>
      </p:sp>
      <p:sp>
        <p:nvSpPr>
          <p:cNvPr id="186" name="Google Shape;186;p6"/>
          <p:cNvSpPr txBox="1"/>
          <p:nvPr/>
        </p:nvSpPr>
        <p:spPr>
          <a:xfrm>
            <a:off x="1999210" y="6380462"/>
            <a:ext cx="485775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https://nonsmokersrights.org/overview</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190" name="Shape 190"/>
        <p:cNvGrpSpPr/>
        <p:nvPr/>
      </p:nvGrpSpPr>
      <p:grpSpPr>
        <a:xfrm>
          <a:off x="0" y="0"/>
          <a:ext cx="0" cy="0"/>
          <a:chOff x="0" y="0"/>
          <a:chExt cx="0" cy="0"/>
        </a:xfrm>
      </p:grpSpPr>
      <p:sp>
        <p:nvSpPr>
          <p:cNvPr id="191" name="Google Shape;191;p7"/>
          <p:cNvSpPr txBox="1"/>
          <p:nvPr>
            <p:ph idx="4294967295" type="title"/>
          </p:nvPr>
        </p:nvSpPr>
        <p:spPr>
          <a:xfrm>
            <a:off x="628650" y="557213"/>
            <a:ext cx="7886700" cy="11334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Coalition Readiness Assessment</a:t>
            </a:r>
            <a:endParaRPr/>
          </a:p>
        </p:txBody>
      </p:sp>
      <p:grpSp>
        <p:nvGrpSpPr>
          <p:cNvPr id="192" name="Google Shape;192;p7"/>
          <p:cNvGrpSpPr/>
          <p:nvPr/>
        </p:nvGrpSpPr>
        <p:grpSpPr>
          <a:xfrm>
            <a:off x="801666" y="1691219"/>
            <a:ext cx="7886700" cy="4350274"/>
            <a:chOff x="0" y="531"/>
            <a:chExt cx="7886700" cy="4350274"/>
          </a:xfrm>
        </p:grpSpPr>
        <p:cxnSp>
          <p:nvCxnSpPr>
            <p:cNvPr id="193" name="Google Shape;193;p7"/>
            <p:cNvCxnSpPr/>
            <p:nvPr/>
          </p:nvCxnSpPr>
          <p:spPr>
            <a:xfrm>
              <a:off x="0" y="531"/>
              <a:ext cx="7886700" cy="0"/>
            </a:xfrm>
            <a:prstGeom prst="straightConnector1">
              <a:avLst/>
            </a:prstGeom>
            <a:solidFill>
              <a:schemeClr val="accent2"/>
            </a:solidFill>
            <a:ln cap="flat" cmpd="sng" w="12700">
              <a:solidFill>
                <a:schemeClr val="accent2"/>
              </a:solidFill>
              <a:prstDash val="solid"/>
              <a:miter lim="800000"/>
              <a:headEnd len="sm" w="sm" type="none"/>
              <a:tailEnd len="sm" w="sm" type="none"/>
            </a:ln>
          </p:spPr>
        </p:cxnSp>
        <p:sp>
          <p:nvSpPr>
            <p:cNvPr id="194" name="Google Shape;194;p7"/>
            <p:cNvSpPr/>
            <p:nvPr/>
          </p:nvSpPr>
          <p:spPr>
            <a:xfrm>
              <a:off x="0" y="531"/>
              <a:ext cx="7886700" cy="62146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
            <p:cNvSpPr txBox="1"/>
            <p:nvPr/>
          </p:nvSpPr>
          <p:spPr>
            <a:xfrm>
              <a:off x="0" y="531"/>
              <a:ext cx="7886700" cy="621467"/>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Taking inventory</a:t>
              </a:r>
              <a:endParaRPr/>
            </a:p>
          </p:txBody>
        </p:sp>
        <p:cxnSp>
          <p:nvCxnSpPr>
            <p:cNvPr id="196" name="Google Shape;196;p7"/>
            <p:cNvCxnSpPr/>
            <p:nvPr/>
          </p:nvCxnSpPr>
          <p:spPr>
            <a:xfrm>
              <a:off x="0" y="621999"/>
              <a:ext cx="7886700" cy="0"/>
            </a:xfrm>
            <a:prstGeom prst="straightConnector1">
              <a:avLst/>
            </a:prstGeom>
            <a:solidFill>
              <a:schemeClr val="accent3"/>
            </a:solidFill>
            <a:ln cap="flat" cmpd="sng" w="12700">
              <a:solidFill>
                <a:schemeClr val="accent3"/>
              </a:solidFill>
              <a:prstDash val="solid"/>
              <a:miter lim="800000"/>
              <a:headEnd len="sm" w="sm" type="none"/>
              <a:tailEnd len="sm" w="sm" type="none"/>
            </a:ln>
          </p:spPr>
        </p:cxnSp>
        <p:sp>
          <p:nvSpPr>
            <p:cNvPr id="197" name="Google Shape;197;p7"/>
            <p:cNvSpPr/>
            <p:nvPr/>
          </p:nvSpPr>
          <p:spPr>
            <a:xfrm>
              <a:off x="0" y="621999"/>
              <a:ext cx="7886700" cy="62146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7"/>
            <p:cNvSpPr txBox="1"/>
            <p:nvPr/>
          </p:nvSpPr>
          <p:spPr>
            <a:xfrm>
              <a:off x="0" y="621999"/>
              <a:ext cx="7886700" cy="621467"/>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Coalition issues</a:t>
              </a:r>
              <a:endParaRPr/>
            </a:p>
          </p:txBody>
        </p:sp>
        <p:cxnSp>
          <p:nvCxnSpPr>
            <p:cNvPr id="199" name="Google Shape;199;p7"/>
            <p:cNvCxnSpPr/>
            <p:nvPr/>
          </p:nvCxnSpPr>
          <p:spPr>
            <a:xfrm>
              <a:off x="0" y="1243467"/>
              <a:ext cx="7886700" cy="0"/>
            </a:xfrm>
            <a:prstGeom prst="straightConnector1">
              <a:avLst/>
            </a:prstGeom>
            <a:solidFill>
              <a:schemeClr val="accent4"/>
            </a:solidFill>
            <a:ln cap="flat" cmpd="sng" w="12700">
              <a:solidFill>
                <a:schemeClr val="accent4"/>
              </a:solidFill>
              <a:prstDash val="solid"/>
              <a:miter lim="800000"/>
              <a:headEnd len="sm" w="sm" type="none"/>
              <a:tailEnd len="sm" w="sm" type="none"/>
            </a:ln>
          </p:spPr>
        </p:cxnSp>
        <p:sp>
          <p:nvSpPr>
            <p:cNvPr id="200" name="Google Shape;200;p7"/>
            <p:cNvSpPr/>
            <p:nvPr/>
          </p:nvSpPr>
          <p:spPr>
            <a:xfrm>
              <a:off x="0" y="1243467"/>
              <a:ext cx="7886700" cy="62146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7"/>
            <p:cNvSpPr txBox="1"/>
            <p:nvPr/>
          </p:nvSpPr>
          <p:spPr>
            <a:xfrm>
              <a:off x="0" y="1243467"/>
              <a:ext cx="7886700" cy="621467"/>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Determining your dealbreakers</a:t>
              </a:r>
              <a:endParaRPr/>
            </a:p>
          </p:txBody>
        </p:sp>
        <p:cxnSp>
          <p:nvCxnSpPr>
            <p:cNvPr id="202" name="Google Shape;202;p7"/>
            <p:cNvCxnSpPr/>
            <p:nvPr/>
          </p:nvCxnSpPr>
          <p:spPr>
            <a:xfrm>
              <a:off x="0" y="1864935"/>
              <a:ext cx="7886700" cy="0"/>
            </a:xfrm>
            <a:prstGeom prst="straightConnector1">
              <a:avLst/>
            </a:prstGeom>
            <a:solidFill>
              <a:srgbClr val="599BD5"/>
            </a:solidFill>
            <a:ln cap="flat" cmpd="sng" w="12700">
              <a:solidFill>
                <a:srgbClr val="599BD5"/>
              </a:solidFill>
              <a:prstDash val="solid"/>
              <a:miter lim="800000"/>
              <a:headEnd len="sm" w="sm" type="none"/>
              <a:tailEnd len="sm" w="sm" type="none"/>
            </a:ln>
          </p:spPr>
        </p:cxnSp>
        <p:sp>
          <p:nvSpPr>
            <p:cNvPr id="203" name="Google Shape;203;p7"/>
            <p:cNvSpPr/>
            <p:nvPr/>
          </p:nvSpPr>
          <p:spPr>
            <a:xfrm>
              <a:off x="0" y="1864935"/>
              <a:ext cx="7886700" cy="62146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7"/>
            <p:cNvSpPr txBox="1"/>
            <p:nvPr/>
          </p:nvSpPr>
          <p:spPr>
            <a:xfrm>
              <a:off x="0" y="1864935"/>
              <a:ext cx="7886700" cy="621467"/>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Community outreach &amp; communication</a:t>
              </a:r>
              <a:endParaRPr/>
            </a:p>
          </p:txBody>
        </p:sp>
        <p:cxnSp>
          <p:nvCxnSpPr>
            <p:cNvPr id="205" name="Google Shape;205;p7"/>
            <p:cNvCxnSpPr/>
            <p:nvPr/>
          </p:nvCxnSpPr>
          <p:spPr>
            <a:xfrm>
              <a:off x="0" y="2486402"/>
              <a:ext cx="7886700" cy="0"/>
            </a:xfrm>
            <a:prstGeom prst="straightConnector1">
              <a:avLst/>
            </a:prstGeom>
            <a:solidFill>
              <a:schemeClr val="accent6"/>
            </a:solidFill>
            <a:ln cap="flat" cmpd="sng" w="12700">
              <a:solidFill>
                <a:schemeClr val="accent6"/>
              </a:solidFill>
              <a:prstDash val="solid"/>
              <a:miter lim="800000"/>
              <a:headEnd len="sm" w="sm" type="none"/>
              <a:tailEnd len="sm" w="sm" type="none"/>
            </a:ln>
          </p:spPr>
        </p:cxnSp>
        <p:sp>
          <p:nvSpPr>
            <p:cNvPr id="206" name="Google Shape;206;p7"/>
            <p:cNvSpPr/>
            <p:nvPr/>
          </p:nvSpPr>
          <p:spPr>
            <a:xfrm>
              <a:off x="0" y="2486402"/>
              <a:ext cx="7886700" cy="62146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7"/>
            <p:cNvSpPr txBox="1"/>
            <p:nvPr/>
          </p:nvSpPr>
          <p:spPr>
            <a:xfrm>
              <a:off x="0" y="2486402"/>
              <a:ext cx="7886700" cy="621467"/>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Addressing the opposition</a:t>
              </a:r>
              <a:endParaRPr/>
            </a:p>
          </p:txBody>
        </p:sp>
        <p:cxnSp>
          <p:nvCxnSpPr>
            <p:cNvPr id="208" name="Google Shape;208;p7"/>
            <p:cNvCxnSpPr/>
            <p:nvPr/>
          </p:nvCxnSpPr>
          <p:spPr>
            <a:xfrm>
              <a:off x="0" y="3107870"/>
              <a:ext cx="7886700" cy="0"/>
            </a:xfrm>
            <a:prstGeom prst="straightConnector1">
              <a:avLst/>
            </a:prstGeom>
            <a:solidFill>
              <a:schemeClr val="accent2"/>
            </a:solidFill>
            <a:ln cap="flat" cmpd="sng" w="12700">
              <a:solidFill>
                <a:schemeClr val="accent2"/>
              </a:solidFill>
              <a:prstDash val="solid"/>
              <a:miter lim="800000"/>
              <a:headEnd len="sm" w="sm" type="none"/>
              <a:tailEnd len="sm" w="sm" type="none"/>
            </a:ln>
          </p:spPr>
        </p:cxnSp>
        <p:sp>
          <p:nvSpPr>
            <p:cNvPr id="209" name="Google Shape;209;p7"/>
            <p:cNvSpPr/>
            <p:nvPr/>
          </p:nvSpPr>
          <p:spPr>
            <a:xfrm>
              <a:off x="0" y="3107870"/>
              <a:ext cx="7886700" cy="62146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7"/>
            <p:cNvSpPr txBox="1"/>
            <p:nvPr/>
          </p:nvSpPr>
          <p:spPr>
            <a:xfrm>
              <a:off x="0" y="3107870"/>
              <a:ext cx="7886700" cy="621467"/>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Outreach to local officials</a:t>
              </a:r>
              <a:endParaRPr/>
            </a:p>
          </p:txBody>
        </p:sp>
        <p:cxnSp>
          <p:nvCxnSpPr>
            <p:cNvPr id="211" name="Google Shape;211;p7"/>
            <p:cNvCxnSpPr/>
            <p:nvPr/>
          </p:nvCxnSpPr>
          <p:spPr>
            <a:xfrm>
              <a:off x="0" y="3729338"/>
              <a:ext cx="7886700" cy="0"/>
            </a:xfrm>
            <a:prstGeom prst="straightConnector1">
              <a:avLst/>
            </a:prstGeom>
            <a:solidFill>
              <a:schemeClr val="accent3"/>
            </a:solidFill>
            <a:ln cap="flat" cmpd="sng" w="12700">
              <a:solidFill>
                <a:schemeClr val="accent3"/>
              </a:solidFill>
              <a:prstDash val="solid"/>
              <a:miter lim="800000"/>
              <a:headEnd len="sm" w="sm" type="none"/>
              <a:tailEnd len="sm" w="sm" type="none"/>
            </a:ln>
          </p:spPr>
        </p:cxnSp>
        <p:sp>
          <p:nvSpPr>
            <p:cNvPr id="212" name="Google Shape;212;p7"/>
            <p:cNvSpPr/>
            <p:nvPr/>
          </p:nvSpPr>
          <p:spPr>
            <a:xfrm>
              <a:off x="0" y="3729338"/>
              <a:ext cx="7886700" cy="62146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7"/>
            <p:cNvSpPr txBox="1"/>
            <p:nvPr/>
          </p:nvSpPr>
          <p:spPr>
            <a:xfrm>
              <a:off x="0" y="3729338"/>
              <a:ext cx="7886700" cy="621467"/>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Outreach to local media</a:t>
              </a:r>
              <a:endParaRPr/>
            </a:p>
          </p:txBody>
        </p:sp>
      </p:grpSp>
      <p:sp>
        <p:nvSpPr>
          <p:cNvPr id="214" name="Google Shape;214;p7"/>
          <p:cNvSpPr/>
          <p:nvPr/>
        </p:nvSpPr>
        <p:spPr>
          <a:xfrm>
            <a:off x="1" y="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DO YOUR HOMEWORK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8" name="Shape 218"/>
        <p:cNvGrpSpPr/>
        <p:nvPr/>
      </p:nvGrpSpPr>
      <p:grpSpPr>
        <a:xfrm>
          <a:off x="0" y="0"/>
          <a:ext cx="0" cy="0"/>
          <a:chOff x="0" y="0"/>
          <a:chExt cx="0" cy="0"/>
        </a:xfrm>
      </p:grpSpPr>
      <p:grpSp>
        <p:nvGrpSpPr>
          <p:cNvPr id="219" name="Google Shape;219;p8"/>
          <p:cNvGrpSpPr/>
          <p:nvPr/>
        </p:nvGrpSpPr>
        <p:grpSpPr>
          <a:xfrm>
            <a:off x="261496" y="486942"/>
            <a:ext cx="8746124" cy="6275234"/>
            <a:chOff x="261496" y="486942"/>
            <a:chExt cx="8746124" cy="6275234"/>
          </a:xfrm>
        </p:grpSpPr>
        <p:grpSp>
          <p:nvGrpSpPr>
            <p:cNvPr id="220" name="Google Shape;220;p8"/>
            <p:cNvGrpSpPr/>
            <p:nvPr/>
          </p:nvGrpSpPr>
          <p:grpSpPr>
            <a:xfrm>
              <a:off x="396963" y="1133273"/>
              <a:ext cx="8610657" cy="5628903"/>
              <a:chOff x="396963" y="811545"/>
              <a:chExt cx="8610657" cy="5628903"/>
            </a:xfrm>
          </p:grpSpPr>
          <p:sp>
            <p:nvSpPr>
              <p:cNvPr id="221" name="Google Shape;221;p8"/>
              <p:cNvSpPr txBox="1"/>
              <p:nvPr/>
            </p:nvSpPr>
            <p:spPr>
              <a:xfrm>
                <a:off x="396963" y="811545"/>
                <a:ext cx="8485541" cy="24929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FF0000"/>
                    </a:solidFill>
                    <a:latin typeface="Calibri"/>
                    <a:ea typeface="Calibri"/>
                    <a:cs typeface="Calibri"/>
                    <a:sym typeface="Calibri"/>
                  </a:rPr>
                  <a:t>What are the provisions of the law? </a:t>
                </a:r>
                <a:endParaRPr/>
              </a:p>
              <a:p>
                <a:pPr indent="0" lvl="0" marL="0" marR="0" rtl="0" algn="l">
                  <a:spcBef>
                    <a:spcPts val="0"/>
                  </a:spcBef>
                  <a:spcAft>
                    <a:spcPts val="0"/>
                  </a:spcAft>
                  <a:buNone/>
                </a:pPr>
                <a:r>
                  <a:rPr lang="en-US" sz="1400">
                    <a:solidFill>
                      <a:schemeClr val="dk1"/>
                    </a:solidFill>
                    <a:latin typeface="Calibri"/>
                    <a:ea typeface="Calibri"/>
                    <a:cs typeface="Calibri"/>
                    <a:sym typeface="Calibri"/>
                  </a:rPr>
                  <a:t>Check all that apply.</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Cigar/Hookah Bars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E-cigarettes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Entrances to buildings </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Freestanding Bars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Gaming Venues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Hotels/Motels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Membership Clubs (Elks, VFW...)</a:t>
                </a:r>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Municipal Buildings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Private Workplaces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Public Places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Outdoor Spaces (parks, beaches, patios...) </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Restaurants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Tobacco Shops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Other:___________________________</a:t>
                </a:r>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22" name="Google Shape;222;p8"/>
              <p:cNvSpPr txBox="1"/>
              <p:nvPr/>
            </p:nvSpPr>
            <p:spPr>
              <a:xfrm>
                <a:off x="396963" y="3054906"/>
                <a:ext cx="8535019" cy="338554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What, if any, are exemptions to the law? </a:t>
                </a:r>
                <a:endParaRPr/>
              </a:p>
              <a:p>
                <a:pPr indent="0" lvl="0" marL="0" marR="0" rtl="0" algn="l">
                  <a:spcBef>
                    <a:spcPts val="0"/>
                  </a:spcBef>
                  <a:spcAft>
                    <a:spcPts val="0"/>
                  </a:spcAft>
                  <a:buNone/>
                </a:pPr>
                <a:r>
                  <a:rPr i="1" lang="en-US" sz="1400">
                    <a:solidFill>
                      <a:schemeClr val="dk1"/>
                    </a:solidFill>
                    <a:latin typeface="Calibri"/>
                    <a:ea typeface="Calibri"/>
                    <a:cs typeface="Calibri"/>
                    <a:sym typeface="Calibri"/>
                  </a:rPr>
                  <a:t>Check all that apply.</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Bar Areas of Restaurants </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Cigar/Hookah Bars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E-cigarettes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Freestanding Bars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Private Workplaces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Public Places</a:t>
                </a:r>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Restaurants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Separately Enclosed Smoking Rooms </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Separately Ventilated Areas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Gaming Venues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Hotels/Motels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Membership Clubs</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Other Exemption(s): ___________</a:t>
                </a:r>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p:txBody>
          </p:sp>
          <p:sp>
            <p:nvSpPr>
              <p:cNvPr id="223" name="Google Shape;223;p8"/>
              <p:cNvSpPr txBox="1"/>
              <p:nvPr/>
            </p:nvSpPr>
            <p:spPr>
              <a:xfrm>
                <a:off x="396963" y="4947714"/>
                <a:ext cx="8610657"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What agency enforces the law? </a:t>
                </a:r>
                <a:endParaRPr/>
              </a:p>
              <a:p>
                <a:pPr indent="0" lvl="0" marL="0" marR="0" rtl="0" algn="l">
                  <a:spcBef>
                    <a:spcPts val="0"/>
                  </a:spcBef>
                  <a:spcAft>
                    <a:spcPts val="0"/>
                  </a:spcAft>
                  <a:buNone/>
                </a:pPr>
                <a:r>
                  <a:rPr i="1" lang="en-US" sz="1400">
                    <a:solidFill>
                      <a:schemeClr val="dk1"/>
                    </a:solidFill>
                    <a:latin typeface="Calibri"/>
                    <a:ea typeface="Calibri"/>
                    <a:cs typeface="Calibri"/>
                    <a:sym typeface="Calibri"/>
                  </a:rPr>
                  <a:t>Check all that apply.</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Board of Health </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City Administrator </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Fire Department</a:t>
                </a:r>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196850" lvl="0" marL="285750" marR="0" rtl="0" algn="l">
                  <a:spcBef>
                    <a:spcPts val="0"/>
                  </a:spcBef>
                  <a:spcAft>
                    <a:spcPts val="0"/>
                  </a:spcAft>
                  <a:buClr>
                    <a:schemeClr val="dk1"/>
                  </a:buClr>
                  <a:buSzPts val="1400"/>
                  <a:buFont typeface="Noto Sans Symbols"/>
                  <a:buNone/>
                </a:pPr>
                <a:r>
                  <a:t/>
                </a:r>
                <a:endParaRPr sz="1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Health Department</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Law Enforcement</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Other: __________________</a:t>
                </a:r>
                <a:endParaRPr/>
              </a:p>
              <a:p>
                <a:pPr indent="-285750" lvl="0" marL="285750" marR="0" rtl="0" algn="l">
                  <a:spcBef>
                    <a:spcPts val="0"/>
                  </a:spcBef>
                  <a:spcAft>
                    <a:spcPts val="0"/>
                  </a:spcAft>
                  <a:buClr>
                    <a:schemeClr val="dk1"/>
                  </a:buClr>
                  <a:buSzPts val="1400"/>
                  <a:buFont typeface="Noto Sans Symbols"/>
                  <a:buChar char="❑"/>
                </a:pPr>
                <a:r>
                  <a:rPr lang="en-US" sz="1400">
                    <a:solidFill>
                      <a:schemeClr val="dk1"/>
                    </a:solidFill>
                    <a:latin typeface="Calibri"/>
                    <a:ea typeface="Calibri"/>
                    <a:cs typeface="Calibri"/>
                    <a:sym typeface="Calibri"/>
                  </a:rPr>
                  <a:t>Smoking Sign Required</a:t>
                </a:r>
                <a:endParaRPr/>
              </a:p>
            </p:txBody>
          </p:sp>
        </p:grpSp>
        <p:sp>
          <p:nvSpPr>
            <p:cNvPr id="224" name="Google Shape;224;p8"/>
            <p:cNvSpPr txBox="1"/>
            <p:nvPr/>
          </p:nvSpPr>
          <p:spPr>
            <a:xfrm>
              <a:off x="261496" y="486942"/>
              <a:ext cx="66252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What’s Your Current Policy Status?</a:t>
              </a:r>
              <a:endParaRPr/>
            </a:p>
          </p:txBody>
        </p:sp>
      </p:grpSp>
      <p:sp>
        <p:nvSpPr>
          <p:cNvPr id="225" name="Google Shape;225;p8"/>
          <p:cNvSpPr/>
          <p:nvPr/>
        </p:nvSpPr>
        <p:spPr>
          <a:xfrm>
            <a:off x="1" y="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DO YOUR HOMEWORK</a:t>
            </a:r>
            <a:endParaRPr/>
          </a:p>
        </p:txBody>
      </p:sp>
      <p:cxnSp>
        <p:nvCxnSpPr>
          <p:cNvPr id="226" name="Google Shape;226;p8"/>
          <p:cNvCxnSpPr/>
          <p:nvPr/>
        </p:nvCxnSpPr>
        <p:spPr>
          <a:xfrm>
            <a:off x="396963" y="1133273"/>
            <a:ext cx="7393132" cy="0"/>
          </a:xfrm>
          <a:prstGeom prst="straightConnector1">
            <a:avLst/>
          </a:prstGeom>
          <a:noFill/>
          <a:ln cap="flat" cmpd="sng" w="28575">
            <a:solidFill>
              <a:schemeClr val="dk1"/>
            </a:solidFill>
            <a:prstDash val="solid"/>
            <a:miter lim="800000"/>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0" name="Shape 230"/>
        <p:cNvGrpSpPr/>
        <p:nvPr/>
      </p:nvGrpSpPr>
      <p:grpSpPr>
        <a:xfrm>
          <a:off x="0" y="0"/>
          <a:ext cx="0" cy="0"/>
          <a:chOff x="0" y="0"/>
          <a:chExt cx="0" cy="0"/>
        </a:xfrm>
      </p:grpSpPr>
      <p:sp>
        <p:nvSpPr>
          <p:cNvPr id="231" name="Google Shape;231;p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Other Questions to Answer…</a:t>
            </a:r>
            <a:endParaRPr/>
          </a:p>
        </p:txBody>
      </p:sp>
      <p:sp>
        <p:nvSpPr>
          <p:cNvPr id="232" name="Google Shape;232;p9"/>
          <p:cNvSpPr txBox="1"/>
          <p:nvPr>
            <p:ph idx="1" type="body"/>
          </p:nvPr>
        </p:nvSpPr>
        <p:spPr>
          <a:xfrm>
            <a:off x="905741" y="1690689"/>
            <a:ext cx="7235537" cy="4351338"/>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FF0000"/>
              </a:buClr>
              <a:buSzPct val="100000"/>
              <a:buNone/>
            </a:pPr>
            <a:r>
              <a:rPr lang="en-US">
                <a:solidFill>
                  <a:srgbClr val="FF0000"/>
                </a:solidFill>
              </a:rPr>
              <a:t>Which businesses will be impacted by new law?</a:t>
            </a:r>
            <a:endParaRPr/>
          </a:p>
          <a:p>
            <a:pPr indent="0" lvl="1" marL="457200" rtl="0" algn="l">
              <a:lnSpc>
                <a:spcPct val="90000"/>
              </a:lnSpc>
              <a:spcBef>
                <a:spcPts val="500"/>
              </a:spcBef>
              <a:spcAft>
                <a:spcPts val="0"/>
              </a:spcAft>
              <a:buClr>
                <a:schemeClr val="dk1"/>
              </a:buClr>
              <a:buSzPct val="100000"/>
              <a:buNone/>
            </a:pPr>
            <a:r>
              <a:rPr i="1" lang="en-US"/>
              <a:t>(Local restaurants, bars, bowling allies, hotel/motels, etc.)</a:t>
            </a:r>
            <a:endParaRPr/>
          </a:p>
          <a:p>
            <a:pPr indent="0" lvl="1" marL="457200" rtl="0" algn="l">
              <a:lnSpc>
                <a:spcPct val="90000"/>
              </a:lnSpc>
              <a:spcBef>
                <a:spcPts val="500"/>
              </a:spcBef>
              <a:spcAft>
                <a:spcPts val="0"/>
              </a:spcAft>
              <a:buClr>
                <a:schemeClr val="dk1"/>
              </a:buClr>
              <a:buSzPct val="100000"/>
              <a:buNone/>
            </a:pPr>
            <a:r>
              <a:t/>
            </a:r>
            <a:endParaRPr i="1" sz="2000"/>
          </a:p>
          <a:p>
            <a:pPr indent="0" lvl="0" marL="0" rtl="0" algn="l">
              <a:lnSpc>
                <a:spcPct val="90000"/>
              </a:lnSpc>
              <a:spcBef>
                <a:spcPts val="1000"/>
              </a:spcBef>
              <a:spcAft>
                <a:spcPts val="0"/>
              </a:spcAft>
              <a:buClr>
                <a:srgbClr val="FF0000"/>
              </a:buClr>
              <a:buSzPct val="100000"/>
              <a:buNone/>
            </a:pPr>
            <a:r>
              <a:rPr lang="en-US">
                <a:solidFill>
                  <a:srgbClr val="FF0000"/>
                </a:solidFill>
              </a:rPr>
              <a:t>Who has the power to pass/adopt a new law </a:t>
            </a:r>
            <a:endParaRPr/>
          </a:p>
          <a:p>
            <a:pPr indent="0" lvl="1" marL="457200" rtl="0" algn="l">
              <a:lnSpc>
                <a:spcPct val="90000"/>
              </a:lnSpc>
              <a:spcBef>
                <a:spcPts val="500"/>
              </a:spcBef>
              <a:spcAft>
                <a:spcPts val="0"/>
              </a:spcAft>
              <a:buClr>
                <a:schemeClr val="dk1"/>
              </a:buClr>
              <a:buSzPct val="100000"/>
              <a:buNone/>
            </a:pPr>
            <a:r>
              <a:rPr i="1" lang="en-US"/>
              <a:t>(city council, board of health, county commissioners)</a:t>
            </a:r>
            <a:endParaRPr/>
          </a:p>
          <a:p>
            <a:pPr indent="-120332" lvl="0" marL="228600" rtl="0" algn="l">
              <a:lnSpc>
                <a:spcPct val="90000"/>
              </a:lnSpc>
              <a:spcBef>
                <a:spcPts val="1000"/>
              </a:spcBef>
              <a:spcAft>
                <a:spcPts val="0"/>
              </a:spcAft>
              <a:buClr>
                <a:schemeClr val="dk1"/>
              </a:buClr>
              <a:buSzPct val="100000"/>
              <a:buNone/>
            </a:pPr>
            <a:r>
              <a:t/>
            </a:r>
            <a:endParaRPr i="1" sz="2200"/>
          </a:p>
          <a:p>
            <a:pPr indent="0" lvl="0" marL="0" rtl="0" algn="l">
              <a:lnSpc>
                <a:spcPct val="90000"/>
              </a:lnSpc>
              <a:spcBef>
                <a:spcPts val="1000"/>
              </a:spcBef>
              <a:spcAft>
                <a:spcPts val="0"/>
              </a:spcAft>
              <a:buClr>
                <a:srgbClr val="FF0000"/>
              </a:buClr>
              <a:buSzPct val="100000"/>
              <a:buNone/>
            </a:pPr>
            <a:r>
              <a:rPr lang="en-US">
                <a:solidFill>
                  <a:srgbClr val="FF0000"/>
                </a:solidFill>
              </a:rPr>
              <a:t>Will this apply to incorporated or unincorporated cities w/in county?</a:t>
            </a:r>
            <a:endParaRPr/>
          </a:p>
          <a:p>
            <a:pPr indent="-90804" lvl="0" marL="22860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rgbClr val="FF0000"/>
              </a:buClr>
              <a:buSzPct val="100000"/>
              <a:buNone/>
            </a:pPr>
            <a:r>
              <a:rPr lang="en-US">
                <a:solidFill>
                  <a:srgbClr val="FF0000"/>
                </a:solidFill>
              </a:rPr>
              <a:t>What is the process for getting a new law passed?</a:t>
            </a:r>
            <a:endParaRPr/>
          </a:p>
          <a:p>
            <a:pPr indent="0" lvl="1" marL="457200" rtl="0" algn="l">
              <a:lnSpc>
                <a:spcPct val="90000"/>
              </a:lnSpc>
              <a:spcBef>
                <a:spcPts val="500"/>
              </a:spcBef>
              <a:spcAft>
                <a:spcPts val="0"/>
              </a:spcAft>
              <a:buClr>
                <a:schemeClr val="dk1"/>
              </a:buClr>
              <a:buSzPct val="100000"/>
              <a:buNone/>
            </a:pPr>
            <a:r>
              <a:rPr i="1" lang="en-US"/>
              <a:t>(need a sponsor? How many readings? How many votes to pass?)</a:t>
            </a:r>
            <a:endParaRPr/>
          </a:p>
          <a:p>
            <a:pPr indent="-90804" lvl="0" marL="22860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rgbClr val="FF0000"/>
              </a:buClr>
              <a:buSzPct val="100000"/>
              <a:buNone/>
            </a:pPr>
            <a:r>
              <a:rPr lang="en-US">
                <a:solidFill>
                  <a:srgbClr val="FF0000"/>
                </a:solidFill>
              </a:rPr>
              <a:t>Are the any preemptive laws?</a:t>
            </a:r>
            <a:endParaRPr/>
          </a:p>
          <a:p>
            <a:pPr indent="-90804" lvl="0" marL="228600" rtl="0" algn="l">
              <a:lnSpc>
                <a:spcPct val="90000"/>
              </a:lnSpc>
              <a:spcBef>
                <a:spcPts val="1000"/>
              </a:spcBef>
              <a:spcAft>
                <a:spcPts val="0"/>
              </a:spcAft>
              <a:buClr>
                <a:schemeClr val="dk1"/>
              </a:buClr>
              <a:buSzPct val="100000"/>
              <a:buNone/>
            </a:pPr>
            <a:r>
              <a:t/>
            </a:r>
            <a:endParaRPr/>
          </a:p>
        </p:txBody>
      </p:sp>
      <p:sp>
        <p:nvSpPr>
          <p:cNvPr id="233" name="Google Shape;233;p9"/>
          <p:cNvSpPr/>
          <p:nvPr/>
        </p:nvSpPr>
        <p:spPr>
          <a:xfrm>
            <a:off x="1" y="1"/>
            <a:ext cx="9144000" cy="292418"/>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spcBef>
                <a:spcPts val="0"/>
              </a:spcBef>
              <a:spcAft>
                <a:spcPts val="0"/>
              </a:spcAft>
              <a:buNone/>
            </a:pPr>
            <a:r>
              <a:rPr lang="en-US" sz="1800">
                <a:solidFill>
                  <a:schemeClr val="lt1"/>
                </a:solidFill>
                <a:latin typeface="Calibri"/>
                <a:ea typeface="Calibri"/>
                <a:cs typeface="Calibri"/>
                <a:sym typeface="Calibri"/>
              </a:rPr>
              <a:t>DO YOUR HOMEWORK</a:t>
            </a:r>
            <a:endParaRPr/>
          </a:p>
        </p:txBody>
      </p:sp>
      <p:cxnSp>
        <p:nvCxnSpPr>
          <p:cNvPr id="234" name="Google Shape;234;p9"/>
          <p:cNvCxnSpPr/>
          <p:nvPr/>
        </p:nvCxnSpPr>
        <p:spPr>
          <a:xfrm>
            <a:off x="748146" y="1371601"/>
            <a:ext cx="7393132" cy="0"/>
          </a:xfrm>
          <a:prstGeom prst="straightConnector1">
            <a:avLst/>
          </a:prstGeom>
          <a:noFill/>
          <a:ln cap="flat" cmpd="sng" w="28575">
            <a:solidFill>
              <a:schemeClr val="dk1"/>
            </a:solidFill>
            <a:prstDash val="solid"/>
            <a:miter lim="800000"/>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AE8A2A59B1F94CB32ECB323B8A91F8" ma:contentTypeVersion="474" ma:contentTypeDescription="Create a new document." ma:contentTypeScope="" ma:versionID="fb36606eb281cdd5384a1ffe1562f2d6">
  <xsd:schema xmlns:xsd="http://www.w3.org/2001/XMLSchema" xmlns:xs="http://www.w3.org/2001/XMLSchema" xmlns:p="http://schemas.microsoft.com/office/2006/metadata/properties" xmlns:ns2="7f8ed42d-ffa7-462d-974a-f73e56758bdb" xmlns:ns3="24b36ff8-03d1-45af-8682-dd7c7b45c98a" targetNamespace="http://schemas.microsoft.com/office/2006/metadata/properties" ma:root="true" ma:fieldsID="21d88925170ae75c329f64dfbdc5a1e6" ns2:_="" ns3:_="">
    <xsd:import namespace="7f8ed42d-ffa7-462d-974a-f73e56758bdb"/>
    <xsd:import namespace="24b36ff8-03d1-45af-8682-dd7c7b45c98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8ed42d-ffa7-462d-974a-f73e56758b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ab8051-8cab-41c9-8784-85292bf6b44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b36ff8-03d1-45af-8682-dd7c7b45c98a"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657a34c7-fb61-4e23-aafe-24522c57c00e}" ma:internalName="TaxCatchAll" ma:showField="CatchAllData" ma:web="24b36ff8-03d1-45af-8682-dd7c7b45c9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f8ed42d-ffa7-462d-974a-f73e56758bdb">
      <Terms xmlns="http://schemas.microsoft.com/office/infopath/2007/PartnerControls"/>
    </lcf76f155ced4ddcb4097134ff3c332f>
    <TaxCatchAll xmlns="24b36ff8-03d1-45af-8682-dd7c7b45c98a" xsi:nil="true"/>
  </documentManagement>
</p:properties>
</file>

<file path=customXml/itemProps1.xml><?xml version="1.0" encoding="utf-8"?>
<ds:datastoreItem xmlns:ds="http://schemas.openxmlformats.org/officeDocument/2006/customXml" ds:itemID="{5F035457-2674-4562-A49B-0BE382C931EA}"/>
</file>

<file path=customXml/itemProps2.xml><?xml version="1.0" encoding="utf-8"?>
<ds:datastoreItem xmlns:ds="http://schemas.openxmlformats.org/officeDocument/2006/customXml" ds:itemID="{1816EC20-9171-49FA-9C45-F8D6943FC002}"/>
</file>

<file path=customXml/itemProps3.xml><?xml version="1.0" encoding="utf-8"?>
<ds:datastoreItem xmlns:ds="http://schemas.openxmlformats.org/officeDocument/2006/customXml" ds:itemID="{E53A4A96-E828-476C-93C7-1075E85A3CCB}"/>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dcterms:created xsi:type="dcterms:W3CDTF">2020-07-15T02:30:58Z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0x010100B3AE8A2A59B1F94CB32ECB323B8A91F8</vt:lpwstr>
  </property>
</Properties>
</file>